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handoutMasterIdLst>
    <p:handoutMasterId r:id="rId23"/>
  </p:handoutMasterIdLst>
  <p:sldIdLst>
    <p:sldId id="256" r:id="rId2"/>
    <p:sldId id="297" r:id="rId3"/>
    <p:sldId id="265" r:id="rId4"/>
    <p:sldId id="266" r:id="rId5"/>
    <p:sldId id="267" r:id="rId6"/>
    <p:sldId id="270" r:id="rId7"/>
    <p:sldId id="269" r:id="rId8"/>
    <p:sldId id="299" r:id="rId9"/>
    <p:sldId id="301" r:id="rId10"/>
    <p:sldId id="302" r:id="rId11"/>
    <p:sldId id="300" r:id="rId12"/>
    <p:sldId id="303" r:id="rId13"/>
    <p:sldId id="304" r:id="rId14"/>
    <p:sldId id="306" r:id="rId15"/>
    <p:sldId id="305" r:id="rId16"/>
    <p:sldId id="307" r:id="rId17"/>
    <p:sldId id="308" r:id="rId18"/>
    <p:sldId id="309" r:id="rId19"/>
    <p:sldId id="310" r:id="rId20"/>
    <p:sldId id="311" r:id="rId2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F99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3333" autoAdjust="0"/>
  </p:normalViewPr>
  <p:slideViewPr>
    <p:cSldViewPr>
      <p:cViewPr varScale="1">
        <p:scale>
          <a:sx n="90" d="100"/>
          <a:sy n="90" d="100"/>
        </p:scale>
        <p:origin x="1530"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26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cs typeface="+mn-cs"/>
              </a:defRPr>
            </a:lvl1pPr>
          </a:lstStyle>
          <a:p>
            <a:pPr>
              <a:defRPr/>
            </a:pPr>
            <a:fld id="{E8BE3292-0465-4EF0-B5B3-C539ACAB98FA}" type="datetimeFigureOut">
              <a:rPr lang="en-US"/>
              <a:pPr>
                <a:defRPr/>
              </a:pPr>
              <a:t>3/20/2015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cs typeface="+mn-cs"/>
              </a:defRPr>
            </a:lvl1pPr>
          </a:lstStyle>
          <a:p>
            <a:pPr>
              <a:defRPr/>
            </a:pPr>
            <a:fld id="{5296ABA5-3682-4280-B0AB-5EE6DB015BA7}" type="slidenum">
              <a:rPr lang="en-US"/>
              <a:pPr>
                <a:defRPr/>
              </a:pPr>
              <a:t>‹#›</a:t>
            </a:fld>
            <a:endParaRPr lang="en-US"/>
          </a:p>
        </p:txBody>
      </p:sp>
    </p:spTree>
    <p:extLst>
      <p:ext uri="{BB962C8B-B14F-4D97-AF65-F5344CB8AC3E}">
        <p14:creationId xmlns:p14="http://schemas.microsoft.com/office/powerpoint/2010/main" val="3397115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89285E7-059C-4F59-BE13-786ECCB56B33}" type="datetimeFigureOut">
              <a:rPr lang="en-US"/>
              <a:pPr>
                <a:defRPr/>
              </a:pPr>
              <a:t>3/20/2015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60304E8F-7DE4-4BC5-8D15-3EAD43A073A8}" type="slidenum">
              <a:rPr lang="en-US"/>
              <a:pPr>
                <a:defRPr/>
              </a:pPr>
              <a:t>‹#›</a:t>
            </a:fld>
            <a:endParaRPr lang="en-US"/>
          </a:p>
        </p:txBody>
      </p:sp>
    </p:spTree>
    <p:extLst>
      <p:ext uri="{BB962C8B-B14F-4D97-AF65-F5344CB8AC3E}">
        <p14:creationId xmlns:p14="http://schemas.microsoft.com/office/powerpoint/2010/main" val="36683867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p:spPr>
      </p:sp>
      <p:sp>
        <p:nvSpPr>
          <p:cNvPr id="122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4B7C94BA-2A6F-4A11-BBF6-919098AFBBFB}" type="slidenum">
              <a:rPr lang="en-US" smtClean="0"/>
              <a:pPr>
                <a:defRPr/>
              </a:pPr>
              <a:t>1</a:t>
            </a:fld>
            <a:endParaRPr lang="en-US"/>
          </a:p>
        </p:txBody>
      </p:sp>
    </p:spTree>
    <p:extLst>
      <p:ext uri="{BB962C8B-B14F-4D97-AF65-F5344CB8AC3E}">
        <p14:creationId xmlns:p14="http://schemas.microsoft.com/office/powerpoint/2010/main" val="1161657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1" u="none" strike="noStrike" kern="1200" baseline="0" dirty="0" smtClean="0">
                <a:solidFill>
                  <a:schemeClr val="tx1"/>
                </a:solidFill>
                <a:latin typeface="+mn-lt"/>
                <a:ea typeface="+mn-ea"/>
                <a:cs typeface="+mn-cs"/>
              </a:rPr>
              <a:t>Step 1 Capture</a:t>
            </a:r>
            <a:r>
              <a:rPr lang="en-AU" sz="1200" b="0" i="0" u="none" strike="noStrike" kern="1200" baseline="0" dirty="0" smtClean="0">
                <a:solidFill>
                  <a:schemeClr val="tx1"/>
                </a:solidFill>
                <a:latin typeface="+mn-lt"/>
                <a:ea typeface="+mn-ea"/>
                <a:cs typeface="+mn-cs"/>
              </a:rPr>
              <a:t>: animals are caught randomly and in such a way that they are unhurt. Small animals are trapped in cages or pitfalls in the ground, birds are trapped in fine nets and some animals are caught easily when they ‘freeze’ in spotlights. Flying insects are attracted to light traps.</a:t>
            </a:r>
          </a:p>
          <a:p>
            <a:r>
              <a:rPr lang="en-AU" sz="1200" b="0" i="1" u="none" strike="noStrike" kern="1200" baseline="0" dirty="0" smtClean="0">
                <a:solidFill>
                  <a:schemeClr val="tx1"/>
                </a:solidFill>
                <a:latin typeface="+mn-lt"/>
                <a:ea typeface="+mn-ea"/>
                <a:cs typeface="+mn-cs"/>
              </a:rPr>
              <a:t>Step 2 Mark</a:t>
            </a:r>
            <a:r>
              <a:rPr lang="en-AU" sz="1200" b="0" i="0" u="none" strike="noStrike" kern="1200" baseline="0" dirty="0" smtClean="0">
                <a:solidFill>
                  <a:schemeClr val="tx1"/>
                </a:solidFill>
                <a:latin typeface="+mn-lt"/>
                <a:ea typeface="+mn-ea"/>
                <a:cs typeface="+mn-cs"/>
              </a:rPr>
              <a:t>: each captured animal is marked so that the mark is not obvious to predators or harmful to the organism. Insects are usually marked with a blob of paint, whereas birds are tagged on the leg or wing. The animals are returned to their habitat and left to mix with the unmarked individuals.</a:t>
            </a:r>
          </a:p>
          <a:p>
            <a:r>
              <a:rPr lang="en-AU" sz="1200" b="0" i="1" u="none" strike="noStrike" kern="1200" baseline="0" dirty="0" smtClean="0">
                <a:solidFill>
                  <a:schemeClr val="tx1"/>
                </a:solidFill>
                <a:latin typeface="+mn-lt"/>
                <a:ea typeface="+mn-ea"/>
                <a:cs typeface="+mn-cs"/>
              </a:rPr>
              <a:t>Step 3 Recapture</a:t>
            </a:r>
            <a:r>
              <a:rPr lang="en-AU" sz="1200" b="0" i="0" u="none" strike="noStrike" kern="1200" baseline="0" dirty="0" smtClean="0">
                <a:solidFill>
                  <a:schemeClr val="tx1"/>
                </a:solidFill>
                <a:latin typeface="+mn-lt"/>
                <a:ea typeface="+mn-ea"/>
                <a:cs typeface="+mn-cs"/>
              </a:rPr>
              <a:t>: later, a random sample is taken and the number of marked individuals counted. The timing of recapture needs to be appropriate to again capture a random mixture of individuals, but without leaving it so long that many of the original marked individuals have died. From this information the total population can be estimated. The procedure has to be planned carefully so that the chances of each individual being caught are equal. Sometimes ‘trap happy’ individuals will be sampled over and over.</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10</a:t>
            </a:fld>
            <a:endParaRPr lang="en-US"/>
          </a:p>
        </p:txBody>
      </p:sp>
    </p:spTree>
    <p:extLst>
      <p:ext uri="{BB962C8B-B14F-4D97-AF65-F5344CB8AC3E}">
        <p14:creationId xmlns:p14="http://schemas.microsoft.com/office/powerpoint/2010/main" val="2675558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smtClean="0">
                <a:solidFill>
                  <a:schemeClr val="tx1"/>
                </a:solidFill>
                <a:latin typeface="+mn-lt"/>
                <a:ea typeface="+mn-ea"/>
                <a:cs typeface="+mn-cs"/>
              </a:rPr>
              <a:t>Species distribution modelling </a:t>
            </a:r>
            <a:r>
              <a:rPr lang="en-US" sz="1200" b="0" kern="1200" baseline="0" dirty="0" smtClean="0">
                <a:solidFill>
                  <a:schemeClr val="tx1"/>
                </a:solidFill>
                <a:latin typeface="+mn-lt"/>
                <a:ea typeface="+mn-ea"/>
                <a:cs typeface="+mn-cs"/>
              </a:rPr>
              <a:t>is used to predict </a:t>
            </a:r>
            <a:r>
              <a:rPr lang="en-US" sz="1200" kern="1200" baseline="0" dirty="0" smtClean="0">
                <a:solidFill>
                  <a:schemeClr val="tx1"/>
                </a:solidFill>
                <a:latin typeface="+mn-lt"/>
                <a:ea typeface="+mn-ea"/>
                <a:cs typeface="+mn-cs"/>
              </a:rPr>
              <a:t>future needs and resource management and is a more recent technology used for conservation and management.</a:t>
            </a:r>
          </a:p>
          <a:p>
            <a:r>
              <a:rPr lang="en-US" sz="1200" kern="1200" baseline="0" dirty="0" smtClean="0">
                <a:solidFill>
                  <a:schemeClr val="tx1"/>
                </a:solidFill>
                <a:latin typeface="+mn-lt"/>
                <a:ea typeface="+mn-ea"/>
                <a:cs typeface="+mn-cs"/>
              </a:rPr>
              <a:t>Little Penguins on Phillip Island fitted with GPS transmitters could be used to plot their movements as they search for food. This data helps monitor their season movements in time and space.</a:t>
            </a:r>
          </a:p>
          <a:p>
            <a:r>
              <a:rPr lang="en-AU" sz="1200" b="0" i="0" u="none" strike="noStrike" kern="1200" baseline="0" dirty="0" smtClean="0">
                <a:solidFill>
                  <a:schemeClr val="tx1"/>
                </a:solidFill>
                <a:latin typeface="+mn-lt"/>
                <a:ea typeface="+mn-ea"/>
                <a:cs typeface="+mn-cs"/>
              </a:rPr>
              <a:t>GPS tracking is also used to track the movements of migrating animals such as birds and caribou, and is most efficient when tracking water animals such as whales, sharks, sea turtles and many sea birds. The signal is received by a satellite which ensures the animals are tracked when not in sight.</a:t>
            </a:r>
          </a:p>
          <a:p>
            <a:r>
              <a:rPr lang="en-AU" sz="1200" b="0" i="0" u="none" strike="noStrike" kern="1200" baseline="0" dirty="0" smtClean="0">
                <a:solidFill>
                  <a:schemeClr val="tx1"/>
                </a:solidFill>
                <a:latin typeface="+mn-lt"/>
                <a:ea typeface="+mn-ea"/>
                <a:cs typeface="+mn-cs"/>
              </a:rPr>
              <a:t>Radio tracking is older technology than the GPS tracking systems. In this instance, the signal is transmitted from the unit attached to the animal to a receiver, much like a home transistor radio. The animals are physically followed by the scientists who will have the receiver in a car, truck or aeroplane. The data collected determines the movements of the animals and their destination. The information is then used to determine the best management strategy to ensure the safe movement of the animals involved.</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11</a:t>
            </a:fld>
            <a:endParaRPr lang="en-US"/>
          </a:p>
        </p:txBody>
      </p:sp>
    </p:spTree>
    <p:extLst>
      <p:ext uri="{BB962C8B-B14F-4D97-AF65-F5344CB8AC3E}">
        <p14:creationId xmlns:p14="http://schemas.microsoft.com/office/powerpoint/2010/main" val="4128493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Studying the density of populations in an ecosystem is useful in certain situations. Density refers to the number of individuals in a given area, such as the number of kangaroos per hectare.</a:t>
            </a:r>
          </a:p>
          <a:p>
            <a:r>
              <a:rPr lang="en-AU" sz="1200" b="0" i="0" u="none" strike="noStrike" kern="1200" baseline="0" dirty="0" smtClean="0">
                <a:solidFill>
                  <a:schemeClr val="tx1"/>
                </a:solidFill>
                <a:latin typeface="+mn-lt"/>
                <a:ea typeface="+mn-ea"/>
                <a:cs typeface="+mn-cs"/>
              </a:rPr>
              <a:t>Sometimes it is difficult to distinguish individual plants, as with grass. In that case, density is the amount of biomass (dry) per unit area (e.g. 0.6 kg of grass per m</a:t>
            </a:r>
            <a:r>
              <a:rPr lang="en-AU" sz="1200" b="0" i="0" u="none" strike="noStrike" kern="1200" baseline="30000" dirty="0" smtClean="0">
                <a:solidFill>
                  <a:schemeClr val="tx1"/>
                </a:solidFill>
                <a:latin typeface="+mn-lt"/>
                <a:ea typeface="+mn-ea"/>
                <a:cs typeface="+mn-cs"/>
              </a:rPr>
              <a:t>2</a:t>
            </a:r>
            <a:r>
              <a:rPr lang="en-AU" sz="1200" b="0" i="0" u="none" strike="noStrike" kern="1200" baseline="0" dirty="0" smtClean="0">
                <a:solidFill>
                  <a:schemeClr val="tx1"/>
                </a:solidFill>
                <a:latin typeface="+mn-lt"/>
                <a:ea typeface="+mn-ea"/>
                <a:cs typeface="+mn-cs"/>
              </a:rPr>
              <a:t>). In the case of diatoms in a pond it is the number per unit volume, for example 300/</a:t>
            </a:r>
            <a:r>
              <a:rPr lang="en-AU" sz="1200" b="0" i="0" u="none" strike="noStrike" kern="1200" baseline="0" dirty="0" err="1" smtClean="0">
                <a:solidFill>
                  <a:schemeClr val="tx1"/>
                </a:solidFill>
                <a:latin typeface="+mn-lt"/>
                <a:ea typeface="+mn-ea"/>
                <a:cs typeface="+mn-cs"/>
              </a:rPr>
              <a:t>mL.</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12</a:t>
            </a:fld>
            <a:endParaRPr lang="en-US"/>
          </a:p>
        </p:txBody>
      </p:sp>
    </p:spTree>
    <p:extLst>
      <p:ext uri="{BB962C8B-B14F-4D97-AF65-F5344CB8AC3E}">
        <p14:creationId xmlns:p14="http://schemas.microsoft.com/office/powerpoint/2010/main" val="3277679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Factors in the environment, collectively referred to as environmental resistance, act on a population. If the population rises above the equilibrium or set point, competition for resources such as food and space begins to take effect. The increased ability of disease-causing organisms and </a:t>
            </a:r>
            <a:r>
              <a:rPr lang="en-US" sz="1200" b="1" kern="1200" baseline="0" dirty="0" smtClean="0">
                <a:solidFill>
                  <a:schemeClr val="tx1"/>
                </a:solidFill>
                <a:latin typeface="+mn-lt"/>
                <a:ea typeface="+mn-ea"/>
                <a:cs typeface="+mn-cs"/>
              </a:rPr>
              <a:t>parasites </a:t>
            </a:r>
            <a:r>
              <a:rPr lang="en-US" sz="1200" b="0" kern="1200" baseline="0" dirty="0" smtClean="0">
                <a:solidFill>
                  <a:schemeClr val="tx1"/>
                </a:solidFill>
                <a:latin typeface="+mn-lt"/>
                <a:ea typeface="+mn-ea"/>
                <a:cs typeface="+mn-cs"/>
              </a:rPr>
              <a:t>to spread also increases deaths and possibly reduces breeding. This could be to such </a:t>
            </a:r>
            <a:r>
              <a:rPr lang="en-US" sz="1200" kern="1200" baseline="0" dirty="0" smtClean="0">
                <a:solidFill>
                  <a:schemeClr val="tx1"/>
                </a:solidFill>
                <a:latin typeface="+mn-lt"/>
                <a:ea typeface="+mn-ea"/>
                <a:cs typeface="+mn-cs"/>
              </a:rPr>
              <a:t>an extent that the population falls. If it falls below the set point, there is less competition and the population begins to rise again. This kind of negative feedback process, or homeostatic control, keeps the population more or less constant (Figure 5.13).</a:t>
            </a:r>
          </a:p>
          <a:p>
            <a:r>
              <a:rPr lang="en-US" sz="1200" kern="1200" baseline="0" dirty="0" smtClean="0">
                <a:solidFill>
                  <a:schemeClr val="tx1"/>
                </a:solidFill>
                <a:latin typeface="+mn-lt"/>
                <a:ea typeface="+mn-ea"/>
                <a:cs typeface="+mn-cs"/>
              </a:rPr>
              <a:t>Is this scenario an example of K-selection or r-selection?</a:t>
            </a:r>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13</a:t>
            </a:fld>
            <a:endParaRPr lang="en-US"/>
          </a:p>
        </p:txBody>
      </p:sp>
    </p:spTree>
    <p:extLst>
      <p:ext uri="{BB962C8B-B14F-4D97-AF65-F5344CB8AC3E}">
        <p14:creationId xmlns:p14="http://schemas.microsoft.com/office/powerpoint/2010/main" val="1048337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14</a:t>
            </a:fld>
            <a:endParaRPr lang="en-US"/>
          </a:p>
        </p:txBody>
      </p:sp>
    </p:spTree>
    <p:extLst>
      <p:ext uri="{BB962C8B-B14F-4D97-AF65-F5344CB8AC3E}">
        <p14:creationId xmlns:p14="http://schemas.microsoft.com/office/powerpoint/2010/main" val="2249872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smtClean="0">
                <a:solidFill>
                  <a:schemeClr val="tx1"/>
                </a:solidFill>
                <a:latin typeface="+mn-lt"/>
                <a:ea typeface="+mn-ea"/>
                <a:cs typeface="+mn-cs"/>
              </a:rPr>
              <a:t>Density-dependent factors </a:t>
            </a:r>
            <a:r>
              <a:rPr lang="en-US" sz="1200" b="0" kern="1200" baseline="0" dirty="0" smtClean="0">
                <a:solidFill>
                  <a:schemeClr val="tx1"/>
                </a:solidFill>
                <a:latin typeface="+mn-lt"/>
                <a:ea typeface="+mn-ea"/>
                <a:cs typeface="+mn-cs"/>
              </a:rPr>
              <a:t>include competition, disease, parasites, predation and food supply. </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The greater the density of </a:t>
            </a:r>
            <a:r>
              <a:rPr lang="en-US" sz="1200" kern="1200" baseline="0" dirty="0" smtClean="0">
                <a:solidFill>
                  <a:schemeClr val="tx1"/>
                </a:solidFill>
                <a:latin typeface="+mn-lt"/>
                <a:ea typeface="+mn-ea"/>
                <a:cs typeface="+mn-cs"/>
              </a:rPr>
              <a:t>a population, the more individuals die or fail to reproduce. </a:t>
            </a:r>
          </a:p>
          <a:p>
            <a:r>
              <a:rPr lang="en-US" sz="1200" b="1" kern="1200" baseline="0" dirty="0" smtClean="0">
                <a:solidFill>
                  <a:schemeClr val="tx1"/>
                </a:solidFill>
                <a:latin typeface="+mn-lt"/>
                <a:ea typeface="+mn-ea"/>
                <a:cs typeface="+mn-cs"/>
              </a:rPr>
              <a:t>Density-independent factors</a:t>
            </a:r>
            <a:r>
              <a:rPr lang="en-US" sz="1200" b="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such as severe weather conditions, volcanic activity or habitat destruction by clearing or fire, are those that affect all individuals in a population regardless of age or stage. These factors are seen</a:t>
            </a:r>
          </a:p>
          <a:p>
            <a:r>
              <a:rPr lang="en-US" sz="1200" kern="1200" baseline="0" dirty="0" smtClean="0">
                <a:solidFill>
                  <a:schemeClr val="tx1"/>
                </a:solidFill>
                <a:latin typeface="+mn-lt"/>
                <a:ea typeface="+mn-ea"/>
                <a:cs typeface="+mn-cs"/>
              </a:rPr>
              <a:t>vividly following a catastrophic event such as a bushfire or flooding. Populations of all living things usually decrease quite drastically due to either death or emigration to a habitat that is better able to meet their needs.</a:t>
            </a:r>
          </a:p>
          <a:p>
            <a:r>
              <a:rPr lang="en-US" sz="1200" kern="1200" baseline="0" dirty="0" smtClean="0">
                <a:solidFill>
                  <a:schemeClr val="tx1"/>
                </a:solidFill>
                <a:latin typeface="+mn-lt"/>
                <a:ea typeface="+mn-ea"/>
                <a:cs typeface="+mn-cs"/>
              </a:rPr>
              <a:t>In some cases, populations of species are not able to recover from such extreme environmental resistance and disappear from that ecosystem, which may eventually result in widespread extinction.</a:t>
            </a:r>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15</a:t>
            </a:fld>
            <a:endParaRPr lang="en-US"/>
          </a:p>
        </p:txBody>
      </p:sp>
    </p:spTree>
    <p:extLst>
      <p:ext uri="{BB962C8B-B14F-4D97-AF65-F5344CB8AC3E}">
        <p14:creationId xmlns:p14="http://schemas.microsoft.com/office/powerpoint/2010/main" val="109741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Population survival. A combination of factors, working together, determines the survival of populations.</a:t>
            </a:r>
          </a:p>
          <a:p>
            <a:r>
              <a:rPr lang="en-US" sz="1200" kern="1200" baseline="0" dirty="0" smtClean="0">
                <a:solidFill>
                  <a:schemeClr val="tx1"/>
                </a:solidFill>
                <a:latin typeface="+mn-lt"/>
                <a:ea typeface="+mn-ea"/>
                <a:cs typeface="+mn-cs"/>
              </a:rPr>
              <a:t>There are patterns in survivorship of various species. Species can be classified according to their probability of survival. This can be represented in a graph.</a:t>
            </a:r>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16</a:t>
            </a:fld>
            <a:endParaRPr lang="en-US"/>
          </a:p>
        </p:txBody>
      </p:sp>
    </p:spTree>
    <p:extLst>
      <p:ext uri="{BB962C8B-B14F-4D97-AF65-F5344CB8AC3E}">
        <p14:creationId xmlns:p14="http://schemas.microsoft.com/office/powerpoint/2010/main" val="3907606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Examine the case study, ‘Breeding, releasing and succeeding’ on page 118.</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When does a living thing become a pest? Sometimes populations of species increase enormously at the expense of others when environmental conditions change. The development of particular agricultural practices, the introduction of species accidentally or deliberately and the concentration of people in urban environments have created excellent conditions for certain plants and animals to exploit.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Many fungi and insects, without natural predators, have been able to wreck havoc on crops of all kinds. Consider the mouse plagues common in Australia since European settlement or the invasive weed, Paterson’s curse, which lives up to its name.</a:t>
            </a:r>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17</a:t>
            </a:fld>
            <a:endParaRPr lang="en-US"/>
          </a:p>
        </p:txBody>
      </p:sp>
    </p:spTree>
    <p:extLst>
      <p:ext uri="{BB962C8B-B14F-4D97-AF65-F5344CB8AC3E}">
        <p14:creationId xmlns:p14="http://schemas.microsoft.com/office/powerpoint/2010/main" val="1837652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Scientists now </a:t>
            </a:r>
            <a:r>
              <a:rPr lang="en-US" sz="1200" kern="1200" baseline="0" dirty="0" err="1" smtClean="0">
                <a:solidFill>
                  <a:schemeClr val="tx1"/>
                </a:solidFill>
                <a:latin typeface="+mn-lt"/>
                <a:ea typeface="+mn-ea"/>
                <a:cs typeface="+mn-cs"/>
              </a:rPr>
              <a:t>favour</a:t>
            </a:r>
            <a:r>
              <a:rPr lang="en-US" sz="1200" kern="1200" baseline="0" dirty="0" smtClean="0">
                <a:solidFill>
                  <a:schemeClr val="tx1"/>
                </a:solidFill>
                <a:latin typeface="+mn-lt"/>
                <a:ea typeface="+mn-ea"/>
                <a:cs typeface="+mn-cs"/>
              </a:rPr>
              <a:t> the use of </a:t>
            </a:r>
            <a:r>
              <a:rPr lang="en-US" sz="1200" b="1" kern="1200" baseline="0" dirty="0" smtClean="0">
                <a:solidFill>
                  <a:schemeClr val="tx1"/>
                </a:solidFill>
                <a:latin typeface="+mn-lt"/>
                <a:ea typeface="+mn-ea"/>
                <a:cs typeface="+mn-cs"/>
              </a:rPr>
              <a:t>biological control agents, </a:t>
            </a:r>
            <a:r>
              <a:rPr lang="en-US" sz="1200" b="0" kern="1200" baseline="0" dirty="0" smtClean="0">
                <a:solidFill>
                  <a:schemeClr val="tx1"/>
                </a:solidFill>
                <a:latin typeface="+mn-lt"/>
                <a:ea typeface="+mn-ea"/>
                <a:cs typeface="+mn-cs"/>
              </a:rPr>
              <a:t>which exploit relationships between </a:t>
            </a:r>
            <a:r>
              <a:rPr lang="en-US" sz="1200" kern="1200" baseline="0" dirty="0" smtClean="0">
                <a:solidFill>
                  <a:schemeClr val="tx1"/>
                </a:solidFill>
                <a:latin typeface="+mn-lt"/>
                <a:ea typeface="+mn-ea"/>
                <a:cs typeface="+mn-cs"/>
              </a:rPr>
              <a:t>organisms; or an integrated approach when rapid response is needed in the early stages to manage a problem. This may also be known as integrated pest management which encourages the use of biological measures to control pests and limits the use of chemicals to narrow-spectrum agents that target specific species.</a:t>
            </a:r>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18</a:t>
            </a:fld>
            <a:endParaRPr lang="en-US"/>
          </a:p>
        </p:txBody>
      </p:sp>
    </p:spTree>
    <p:extLst>
      <p:ext uri="{BB962C8B-B14F-4D97-AF65-F5344CB8AC3E}">
        <p14:creationId xmlns:p14="http://schemas.microsoft.com/office/powerpoint/2010/main" val="3175265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In 2013 conservationists called for the culling of the wild horse population of Victoria’s alpine areas as it threatened the health of the alpine environment. The wild horse, or brumby population, was estimated at 10 000 strong. Australian environments suffer from the effects of these hooved animals. Grasses are trampled, leading to soil erosion and the prospect of long-term rehabilitation of the area is jeopardised.</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19</a:t>
            </a:fld>
            <a:endParaRPr lang="en-US"/>
          </a:p>
        </p:txBody>
      </p:sp>
    </p:spTree>
    <p:extLst>
      <p:ext uri="{BB962C8B-B14F-4D97-AF65-F5344CB8AC3E}">
        <p14:creationId xmlns:p14="http://schemas.microsoft.com/office/powerpoint/2010/main" val="3167001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AU" sz="1200" b="1" i="0" u="none" strike="noStrike" kern="1200" baseline="0" dirty="0" smtClean="0">
                <a:solidFill>
                  <a:schemeClr val="tx1"/>
                </a:solidFill>
                <a:latin typeface="+mn-lt"/>
                <a:ea typeface="+mn-ea"/>
                <a:cs typeface="+mn-cs"/>
              </a:rPr>
              <a:t>Populations </a:t>
            </a:r>
            <a:r>
              <a:rPr lang="en-AU" sz="1200" b="0" i="0" u="none" strike="noStrike" kern="1200" baseline="0" dirty="0" smtClean="0">
                <a:solidFill>
                  <a:schemeClr val="tx1"/>
                </a:solidFill>
                <a:latin typeface="+mn-lt"/>
                <a:ea typeface="+mn-ea"/>
                <a:cs typeface="+mn-cs"/>
              </a:rPr>
              <a:t>are defined as members of a </a:t>
            </a:r>
            <a:r>
              <a:rPr lang="en-AU" sz="1200" b="1" i="0" u="none" strike="noStrike" kern="1200" baseline="0" dirty="0" smtClean="0">
                <a:solidFill>
                  <a:schemeClr val="tx1"/>
                </a:solidFill>
                <a:latin typeface="+mn-lt"/>
                <a:ea typeface="+mn-ea"/>
                <a:cs typeface="+mn-cs"/>
              </a:rPr>
              <a:t>species </a:t>
            </a:r>
            <a:r>
              <a:rPr lang="en-AU" sz="1200" b="0" i="0" u="none" strike="noStrike" kern="1200" baseline="0" dirty="0" smtClean="0">
                <a:solidFill>
                  <a:schemeClr val="tx1"/>
                </a:solidFill>
                <a:latin typeface="+mn-lt"/>
                <a:ea typeface="+mn-ea"/>
                <a:cs typeface="+mn-cs"/>
              </a:rPr>
              <a:t>in one place at one time. </a:t>
            </a:r>
          </a:p>
          <a:p>
            <a:r>
              <a:rPr lang="en-AU" sz="1200" b="0" i="0" u="none" strike="noStrike" kern="1200" baseline="0" dirty="0" smtClean="0">
                <a:solidFill>
                  <a:schemeClr val="tx1"/>
                </a:solidFill>
                <a:latin typeface="+mn-lt"/>
                <a:ea typeface="+mn-ea"/>
                <a:cs typeface="+mn-cs"/>
              </a:rPr>
              <a:t>Knowing the figures helps scientists and ecologists understand the habits and needs of organisms.</a:t>
            </a:r>
          </a:p>
          <a:p>
            <a:r>
              <a:rPr lang="en-AU" sz="1200" b="0" i="0" u="none" strike="noStrike" kern="1200" baseline="0" dirty="0" smtClean="0">
                <a:solidFill>
                  <a:schemeClr val="tx1"/>
                </a:solidFill>
                <a:latin typeface="+mn-lt"/>
                <a:ea typeface="+mn-ea"/>
                <a:cs typeface="+mn-cs"/>
              </a:rPr>
              <a:t>This enables humans to sustain and ensure that vulnerable species persist and contribute to the planet’s </a:t>
            </a:r>
            <a:r>
              <a:rPr lang="en-AU" sz="1200" b="1" i="0" u="none" strike="noStrike" kern="1200" baseline="0" dirty="0" smtClean="0">
                <a:solidFill>
                  <a:schemeClr val="tx1"/>
                </a:solidFill>
                <a:latin typeface="+mn-lt"/>
                <a:ea typeface="+mn-ea"/>
                <a:cs typeface="+mn-cs"/>
              </a:rPr>
              <a:t>biodiversity</a:t>
            </a:r>
            <a:r>
              <a:rPr lang="en-AU" sz="1200" b="0" i="0" u="none" strike="noStrike" kern="1200" baseline="0" dirty="0" smtClean="0">
                <a:solidFill>
                  <a:schemeClr val="tx1"/>
                </a:solidFill>
                <a:latin typeface="+mn-lt"/>
                <a:ea typeface="+mn-ea"/>
                <a:cs typeface="+mn-cs"/>
              </a:rPr>
              <a:t>.</a:t>
            </a:r>
            <a:endParaRPr lang="en-US" b="0" dirty="0" smtClean="0">
              <a:latin typeface="+mn-lt"/>
            </a:endParaRPr>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2</a:t>
            </a:fld>
            <a:endParaRPr lang="en-US"/>
          </a:p>
        </p:txBody>
      </p:sp>
    </p:spTree>
    <p:extLst>
      <p:ext uri="{BB962C8B-B14F-4D97-AF65-F5344CB8AC3E}">
        <p14:creationId xmlns:p14="http://schemas.microsoft.com/office/powerpoint/2010/main" val="3139025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One example worthy of study is the </a:t>
            </a:r>
            <a:r>
              <a:rPr lang="en-AU" sz="1200" b="0" i="1" u="none" strike="noStrike" kern="1200" baseline="0" dirty="0" smtClean="0">
                <a:solidFill>
                  <a:schemeClr val="tx1"/>
                </a:solidFill>
                <a:latin typeface="+mn-lt"/>
                <a:ea typeface="+mn-ea"/>
                <a:cs typeface="+mn-cs"/>
              </a:rPr>
              <a:t>Galaxia </a:t>
            </a:r>
            <a:r>
              <a:rPr lang="en-AU" sz="1200" b="0" i="0" u="none" strike="noStrike" kern="1200" baseline="0" dirty="0" smtClean="0">
                <a:solidFill>
                  <a:schemeClr val="tx1"/>
                </a:solidFill>
                <a:latin typeface="+mn-lt"/>
                <a:ea typeface="+mn-ea"/>
                <a:cs typeface="+mn-cs"/>
              </a:rPr>
              <a:t>genus. It is a native freshwater fish whose numbers have suffered since the introduction and proliferation of the Mosquito fish, which does very little to impact the mosquito numbers. </a:t>
            </a:r>
            <a:r>
              <a:rPr lang="en-AU" sz="1200" b="0" i="1" u="none" strike="noStrike" kern="1200" baseline="0" dirty="0" smtClean="0">
                <a:solidFill>
                  <a:schemeClr val="tx1"/>
                </a:solidFill>
                <a:latin typeface="+mn-lt"/>
                <a:ea typeface="+mn-ea"/>
                <a:cs typeface="+mn-cs"/>
              </a:rPr>
              <a:t>Galaxia </a:t>
            </a:r>
            <a:r>
              <a:rPr lang="en-AU" sz="1200" b="0" i="0" u="none" strike="noStrike" kern="1200" baseline="0" dirty="0" smtClean="0">
                <a:solidFill>
                  <a:schemeClr val="tx1"/>
                </a:solidFill>
                <a:latin typeface="+mn-lt"/>
                <a:ea typeface="+mn-ea"/>
                <a:cs typeface="+mn-cs"/>
              </a:rPr>
              <a:t>do not lay eggs; but give birth to live young that are easily devoured by the pest species. The numbers of </a:t>
            </a:r>
            <a:r>
              <a:rPr lang="en-AU" sz="1200" b="0" i="1" u="none" strike="noStrike" kern="1200" baseline="0" dirty="0" smtClean="0">
                <a:solidFill>
                  <a:schemeClr val="tx1"/>
                </a:solidFill>
                <a:latin typeface="+mn-lt"/>
                <a:ea typeface="+mn-ea"/>
                <a:cs typeface="+mn-cs"/>
              </a:rPr>
              <a:t>Galaxia </a:t>
            </a:r>
            <a:r>
              <a:rPr lang="en-AU" sz="1200" b="0" i="0" u="none" strike="noStrike" kern="1200" baseline="0" dirty="0" smtClean="0">
                <a:solidFill>
                  <a:schemeClr val="tx1"/>
                </a:solidFill>
                <a:latin typeface="+mn-lt"/>
                <a:ea typeface="+mn-ea"/>
                <a:cs typeface="+mn-cs"/>
              </a:rPr>
              <a:t>have dropped to such low levels that numbers in the wild are no longer self-sustaining in some areas. However, it is relatively easy to breed in captivity.</a:t>
            </a:r>
          </a:p>
          <a:p>
            <a:r>
              <a:rPr lang="en-AU" sz="1200" b="0" i="0" u="none" strike="noStrike" kern="1200" baseline="0" dirty="0" smtClean="0">
                <a:solidFill>
                  <a:schemeClr val="tx1"/>
                </a:solidFill>
                <a:latin typeface="+mn-lt"/>
                <a:ea typeface="+mn-ea"/>
                <a:cs typeface="+mn-cs"/>
              </a:rPr>
              <a:t>In order to re-introduce it to the wild, the Mosquito fish needs to be eradicated, or the same cycle that led to </a:t>
            </a:r>
            <a:r>
              <a:rPr lang="en-AU" sz="1200" b="0" i="1" u="none" strike="noStrike" kern="1200" baseline="0" dirty="0" smtClean="0">
                <a:solidFill>
                  <a:schemeClr val="tx1"/>
                </a:solidFill>
                <a:latin typeface="+mn-lt"/>
                <a:ea typeface="+mn-ea"/>
                <a:cs typeface="+mn-cs"/>
              </a:rPr>
              <a:t>Galaxia’s </a:t>
            </a:r>
            <a:r>
              <a:rPr lang="en-AU" sz="1200" b="0" i="0" u="none" strike="noStrike" kern="1200" baseline="0" dirty="0" smtClean="0">
                <a:solidFill>
                  <a:schemeClr val="tx1"/>
                </a:solidFill>
                <a:latin typeface="+mn-lt"/>
                <a:ea typeface="+mn-ea"/>
                <a:cs typeface="+mn-cs"/>
              </a:rPr>
              <a:t>decreased numbers will still exist. Eradication is a difficult process, so currently the only means of introducing </a:t>
            </a:r>
            <a:r>
              <a:rPr lang="en-AU" sz="1200" b="0" i="1" u="none" strike="noStrike" kern="1200" baseline="0" dirty="0" smtClean="0">
                <a:solidFill>
                  <a:schemeClr val="tx1"/>
                </a:solidFill>
                <a:latin typeface="+mn-lt"/>
                <a:ea typeface="+mn-ea"/>
                <a:cs typeface="+mn-cs"/>
              </a:rPr>
              <a:t>Galaxia </a:t>
            </a:r>
            <a:r>
              <a:rPr lang="en-AU" sz="1200" b="0" i="0" u="none" strike="noStrike" kern="1200" baseline="0" dirty="0" smtClean="0">
                <a:solidFill>
                  <a:schemeClr val="tx1"/>
                </a:solidFill>
                <a:latin typeface="+mn-lt"/>
                <a:ea typeface="+mn-ea"/>
                <a:cs typeface="+mn-cs"/>
              </a:rPr>
              <a:t>back into the wild is through the location of </a:t>
            </a:r>
            <a:r>
              <a:rPr lang="en-AU" sz="1200" b="0" i="0" u="none" strike="noStrike" kern="1200" baseline="0" dirty="0" err="1" smtClean="0">
                <a:solidFill>
                  <a:schemeClr val="tx1"/>
                </a:solidFill>
                <a:latin typeface="+mn-lt"/>
                <a:ea typeface="+mn-ea"/>
                <a:cs typeface="+mn-cs"/>
              </a:rPr>
              <a:t>uninfested</a:t>
            </a:r>
            <a:r>
              <a:rPr lang="en-AU" sz="1200" b="0" i="0" u="none" strike="noStrike" kern="1200" baseline="0" dirty="0" smtClean="0">
                <a:solidFill>
                  <a:schemeClr val="tx1"/>
                </a:solidFill>
                <a:latin typeface="+mn-lt"/>
                <a:ea typeface="+mn-ea"/>
                <a:cs typeface="+mn-cs"/>
              </a:rPr>
              <a:t> waterways or artificially created ponds that have no migratory possibilities with infested ponds, lakes, streams or rivers. The reduction in numbers of </a:t>
            </a:r>
            <a:r>
              <a:rPr lang="en-AU" sz="1200" b="0" i="1" u="none" strike="noStrike" kern="1200" baseline="0" dirty="0" smtClean="0">
                <a:solidFill>
                  <a:schemeClr val="tx1"/>
                </a:solidFill>
                <a:latin typeface="+mn-lt"/>
                <a:ea typeface="+mn-ea"/>
                <a:cs typeface="+mn-cs"/>
              </a:rPr>
              <a:t>Galaxia </a:t>
            </a:r>
            <a:r>
              <a:rPr lang="en-AU" sz="1200" b="0" i="0" u="none" strike="noStrike" kern="1200" baseline="0" dirty="0" smtClean="0">
                <a:solidFill>
                  <a:schemeClr val="tx1"/>
                </a:solidFill>
                <a:latin typeface="+mn-lt"/>
                <a:ea typeface="+mn-ea"/>
                <a:cs typeface="+mn-cs"/>
              </a:rPr>
              <a:t>has led to associated drops in the population numbers of native frogs and other aquatic species such as native insects.</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20</a:t>
            </a:fld>
            <a:endParaRPr lang="en-US"/>
          </a:p>
        </p:txBody>
      </p:sp>
    </p:spTree>
    <p:extLst>
      <p:ext uri="{BB962C8B-B14F-4D97-AF65-F5344CB8AC3E}">
        <p14:creationId xmlns:p14="http://schemas.microsoft.com/office/powerpoint/2010/main" val="461495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339" name="Notes Placeholder 2"/>
          <p:cNvSpPr>
            <a:spLocks noGrp="1"/>
          </p:cNvSpPr>
          <p:nvPr>
            <p:ph type="body" idx="1"/>
          </p:nvPr>
        </p:nvSpPr>
        <p:spPr bwMode="auto">
          <a:noFill/>
        </p:spPr>
        <p:txBody>
          <a:bodyPr wrap="square" numCol="1" anchor="t" anchorCtr="0" compatLnSpc="1">
            <a:prstTxWarp prst="textNoShape">
              <a:avLst/>
            </a:prstTxWarp>
            <a:normAutofit/>
          </a:bodyPr>
          <a:lstStyle/>
          <a:p>
            <a:r>
              <a:rPr lang="en-AU" sz="1200" b="0" i="0" u="none" strike="noStrike" kern="1200" baseline="0" dirty="0" smtClean="0">
                <a:solidFill>
                  <a:schemeClr val="tx1"/>
                </a:solidFill>
                <a:latin typeface="+mn-lt"/>
                <a:ea typeface="+mn-ea"/>
                <a:cs typeface="+mn-cs"/>
              </a:rPr>
              <a:t>In unstable, unpredictable ecosystems, such as after a fire or land-clearing, opportunistic species move in and colonise as quickly as they are able. Picture an abandoned block of land – grasses and weed species quickly take hold. In these environmental conditions population explosions of these colonisers follows. This pattern of rapid increase then decline (or crash) is called </a:t>
            </a:r>
            <a:r>
              <a:rPr lang="en-AU" sz="1200" b="1" i="0" u="none" strike="noStrike" kern="1200" baseline="0" dirty="0" smtClean="0">
                <a:solidFill>
                  <a:schemeClr val="tx1"/>
                </a:solidFill>
                <a:latin typeface="+mn-lt"/>
                <a:ea typeface="+mn-ea"/>
                <a:cs typeface="+mn-cs"/>
              </a:rPr>
              <a:t>r-selection</a:t>
            </a:r>
            <a:r>
              <a:rPr lang="en-AU" sz="1200" b="0" i="0" u="none" strike="noStrike" kern="1200" baseline="0" dirty="0" smtClean="0">
                <a:solidFill>
                  <a:schemeClr val="tx1"/>
                </a:solidFill>
                <a:latin typeface="+mn-lt"/>
                <a:ea typeface="+mn-ea"/>
                <a:cs typeface="+mn-cs"/>
              </a:rPr>
              <a:t>, where the maximum reproductive potential of the species is reached. In order to survive, these so-called </a:t>
            </a:r>
            <a:r>
              <a:rPr lang="en-AU" sz="1200" b="1" i="0" u="none" strike="noStrike" kern="1200" baseline="0" dirty="0" smtClean="0">
                <a:solidFill>
                  <a:schemeClr val="tx1"/>
                </a:solidFill>
                <a:latin typeface="+mn-lt"/>
                <a:ea typeface="+mn-ea"/>
                <a:cs typeface="+mn-cs"/>
              </a:rPr>
              <a:t>r-selected species </a:t>
            </a:r>
            <a:r>
              <a:rPr lang="en-AU" sz="1200" b="0" i="0" u="none" strike="noStrike" kern="1200" baseline="0" dirty="0" smtClean="0">
                <a:solidFill>
                  <a:schemeClr val="tx1"/>
                </a:solidFill>
                <a:latin typeface="+mn-lt"/>
                <a:ea typeface="+mn-ea"/>
                <a:cs typeface="+mn-cs"/>
              </a:rPr>
              <a:t>must colonise new environments quickly, and be able to reproduce rapidly and in relatively large numbers. As a result, they are characterised by smaller size, short life cycles and a lack of parental care for</a:t>
            </a:r>
          </a:p>
          <a:p>
            <a:r>
              <a:rPr lang="en-AU" sz="1200" b="0" i="0" u="none" strike="noStrike" kern="1200" baseline="0" dirty="0" smtClean="0">
                <a:solidFill>
                  <a:schemeClr val="tx1"/>
                </a:solidFill>
                <a:latin typeface="+mn-lt"/>
                <a:ea typeface="+mn-ea"/>
                <a:cs typeface="+mn-cs"/>
              </a:rPr>
              <a:t>young (in animals). Examples of r-selected species include mice, rats, frogs, toads, weeds and oysters.</a:t>
            </a:r>
          </a:p>
          <a:p>
            <a:endParaRPr lang="en-AU" sz="1200" b="0" i="0" u="none" strike="noStrike" kern="1200" baseline="0" dirty="0" smtClean="0">
              <a:solidFill>
                <a:schemeClr val="tx1"/>
              </a:solidFill>
              <a:latin typeface="+mn-lt"/>
              <a:ea typeface="+mn-ea"/>
              <a:cs typeface="+mn-cs"/>
            </a:endParaRPr>
          </a:p>
          <a:p>
            <a:r>
              <a:rPr lang="en-AU" sz="1200" b="0" i="0" u="none" strike="noStrike" kern="1200" baseline="0" dirty="0" smtClean="0">
                <a:solidFill>
                  <a:schemeClr val="tx1"/>
                </a:solidFill>
                <a:latin typeface="+mn-lt"/>
                <a:ea typeface="+mn-ea"/>
                <a:cs typeface="+mn-cs"/>
              </a:rPr>
              <a:t>Unfortunately, as the environmental resources are diminished the numbers will drop off just as rapidly as they began and these species are replaced with competitors. Locusts and other swarming insects are an example of r-selected species.</a:t>
            </a:r>
            <a:endParaRPr lang="en-US" b="0" dirty="0" smtClean="0"/>
          </a:p>
        </p:txBody>
      </p:sp>
      <p:sp>
        <p:nvSpPr>
          <p:cNvPr id="4" name="Slide Number Placeholder 3"/>
          <p:cNvSpPr>
            <a:spLocks noGrp="1"/>
          </p:cNvSpPr>
          <p:nvPr>
            <p:ph type="sldNum" sz="quarter" idx="5"/>
          </p:nvPr>
        </p:nvSpPr>
        <p:spPr/>
        <p:txBody>
          <a:bodyPr/>
          <a:lstStyle/>
          <a:p>
            <a:pPr>
              <a:defRPr/>
            </a:pPr>
            <a:fld id="{8265CCF7-C6F2-435C-AB36-78C649E2A501}" type="slidenum">
              <a:rPr lang="en-US" smtClean="0"/>
              <a:pPr>
                <a:defRPr/>
              </a:pPr>
              <a:t>3</a:t>
            </a:fld>
            <a:endParaRPr lang="en-US"/>
          </a:p>
        </p:txBody>
      </p:sp>
    </p:spTree>
    <p:extLst>
      <p:ext uri="{BB962C8B-B14F-4D97-AF65-F5344CB8AC3E}">
        <p14:creationId xmlns:p14="http://schemas.microsoft.com/office/powerpoint/2010/main" val="1673443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3" name="Notes Placeholder 2"/>
          <p:cNvSpPr>
            <a:spLocks noGrp="1"/>
          </p:cNvSpPr>
          <p:nvPr>
            <p:ph type="body" idx="1"/>
          </p:nvPr>
        </p:nvSpPr>
        <p:spPr bwMode="auto">
          <a:noFill/>
        </p:spPr>
        <p:txBody>
          <a:bodyPr wrap="square" numCol="1" anchor="t" anchorCtr="0" compatLnSpc="1">
            <a:prstTxWarp prst="textNoShape">
              <a:avLst/>
            </a:prstTxWarp>
          </a:bodyPr>
          <a:lstStyle/>
          <a:p>
            <a:r>
              <a:rPr lang="en-AU" sz="1200" b="0" i="0" u="none" strike="noStrike" kern="1200" baseline="0" dirty="0" smtClean="0">
                <a:solidFill>
                  <a:schemeClr val="tx1"/>
                </a:solidFill>
                <a:latin typeface="+mn-lt"/>
                <a:ea typeface="+mn-ea"/>
                <a:cs typeface="+mn-cs"/>
              </a:rPr>
              <a:t>Larger, longer-lived species like elephants, whales, gorillas, oak trees or eucalypts outcompete the smaller, faster growing species over time. They have a more controlled population growth pattern. They can exist close to the </a:t>
            </a:r>
            <a:r>
              <a:rPr lang="en-AU" sz="1200" b="1" i="0" u="none" strike="noStrike" kern="1200" baseline="0" dirty="0" smtClean="0">
                <a:solidFill>
                  <a:schemeClr val="tx1"/>
                </a:solidFill>
                <a:latin typeface="+mn-lt"/>
                <a:ea typeface="+mn-ea"/>
                <a:cs typeface="+mn-cs"/>
              </a:rPr>
              <a:t>carrying capacity </a:t>
            </a:r>
            <a:r>
              <a:rPr lang="en-AU" sz="1200" b="0" i="0" u="none" strike="noStrike" kern="1200" baseline="0" dirty="0" smtClean="0">
                <a:solidFill>
                  <a:schemeClr val="tx1"/>
                </a:solidFill>
                <a:latin typeface="+mn-lt"/>
                <a:ea typeface="+mn-ea"/>
                <a:cs typeface="+mn-cs"/>
              </a:rPr>
              <a:t>of their environment. The carrying capacity describes the maximum population size of a species that can be supported in a given environment. </a:t>
            </a:r>
            <a:r>
              <a:rPr lang="en-AU" sz="1200" b="1" i="0" u="none" strike="noStrike" kern="1200" baseline="0" dirty="0" smtClean="0">
                <a:solidFill>
                  <a:schemeClr val="tx1"/>
                </a:solidFill>
                <a:latin typeface="+mn-lt"/>
                <a:ea typeface="+mn-ea"/>
                <a:cs typeface="+mn-cs"/>
              </a:rPr>
              <a:t>K-selected species </a:t>
            </a:r>
            <a:r>
              <a:rPr lang="en-AU" sz="1200" b="0" i="0" u="none" strike="noStrike" kern="1200" baseline="0" dirty="0" smtClean="0">
                <a:solidFill>
                  <a:schemeClr val="tx1"/>
                </a:solidFill>
                <a:latin typeface="+mn-lt"/>
                <a:ea typeface="+mn-ea"/>
                <a:cs typeface="+mn-cs"/>
              </a:rPr>
              <a:t>live longer, breed later in life, have fewer offspring and devote their lives to ensuring the survival of the offspring to reproductive maturity.</a:t>
            </a:r>
          </a:p>
        </p:txBody>
      </p:sp>
      <p:sp>
        <p:nvSpPr>
          <p:cNvPr id="4" name="Slide Number Placeholder 3"/>
          <p:cNvSpPr>
            <a:spLocks noGrp="1"/>
          </p:cNvSpPr>
          <p:nvPr>
            <p:ph type="sldNum" sz="quarter" idx="5"/>
          </p:nvPr>
        </p:nvSpPr>
        <p:spPr/>
        <p:txBody>
          <a:bodyPr/>
          <a:lstStyle/>
          <a:p>
            <a:pPr>
              <a:defRPr/>
            </a:pPr>
            <a:fld id="{68DF7682-C3C3-4CC8-9418-A57A1009EC96}" type="slidenum">
              <a:rPr lang="en-US" smtClean="0"/>
              <a:pPr>
                <a:defRPr/>
              </a:pPr>
              <a:t>4</a:t>
            </a:fld>
            <a:endParaRPr lang="en-US"/>
          </a:p>
        </p:txBody>
      </p:sp>
    </p:spTree>
    <p:extLst>
      <p:ext uri="{BB962C8B-B14F-4D97-AF65-F5344CB8AC3E}">
        <p14:creationId xmlns:p14="http://schemas.microsoft.com/office/powerpoint/2010/main" val="2630810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mn-ea"/>
                <a:cs typeface="+mn-cs"/>
              </a:rPr>
              <a:t>An open ecosystem is one where migration between populations of animals (and occasionally plants) can occur. This migration will affect overall numbers in the ecosystems involved, their </a:t>
            </a:r>
            <a:r>
              <a:rPr lang="en-US" sz="1200" b="1" kern="1200" baseline="0" dirty="0" smtClean="0">
                <a:solidFill>
                  <a:schemeClr val="tx1"/>
                </a:solidFill>
                <a:latin typeface="+mn-lt"/>
                <a:ea typeface="+mn-ea"/>
                <a:cs typeface="+mn-cs"/>
              </a:rPr>
              <a:t>distribution</a:t>
            </a:r>
            <a:r>
              <a:rPr lang="en-US" sz="1200" b="0" kern="1200" baseline="0" dirty="0" smtClean="0">
                <a:solidFill>
                  <a:schemeClr val="tx1"/>
                </a:solidFill>
                <a:latin typeface="+mn-lt"/>
                <a:ea typeface="+mn-ea"/>
                <a:cs typeface="+mn-cs"/>
              </a:rPr>
              <a:t>, and, </a:t>
            </a:r>
            <a:r>
              <a:rPr lang="en-US" sz="1200" kern="1200" baseline="0" dirty="0" smtClean="0">
                <a:solidFill>
                  <a:schemeClr val="tx1"/>
                </a:solidFill>
                <a:latin typeface="+mn-lt"/>
                <a:ea typeface="+mn-ea"/>
                <a:cs typeface="+mn-cs"/>
              </a:rPr>
              <a:t>in the longer term, birth and death rates.</a:t>
            </a:r>
          </a:p>
          <a:p>
            <a:r>
              <a:rPr lang="en-US" sz="1200" kern="1200" baseline="0" dirty="0" smtClean="0">
                <a:solidFill>
                  <a:schemeClr val="tx1"/>
                </a:solidFill>
                <a:latin typeface="+mn-lt"/>
                <a:ea typeface="+mn-ea"/>
                <a:cs typeface="+mn-cs"/>
              </a:rPr>
              <a:t>A closed ecosystem is one where migration does not impact at all on population size. A population is therefore increasing if the birth rate and/or immigration rate exceeds the death rate and/or emigration rate. Rate refers to the number of individuals over time. </a:t>
            </a:r>
          </a:p>
          <a:p>
            <a:r>
              <a:rPr lang="en-US" sz="1200" kern="1200" baseline="0" dirty="0" smtClean="0">
                <a:solidFill>
                  <a:schemeClr val="tx1"/>
                </a:solidFill>
                <a:latin typeface="+mn-lt"/>
                <a:ea typeface="+mn-ea"/>
                <a:cs typeface="+mn-cs"/>
              </a:rPr>
              <a:t>Alternately, a population decreases when the death and emigration rates exceed birth and immigration rates.</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5</a:t>
            </a:fld>
            <a:endParaRPr lang="en-US"/>
          </a:p>
        </p:txBody>
      </p:sp>
    </p:spTree>
    <p:extLst>
      <p:ext uri="{BB962C8B-B14F-4D97-AF65-F5344CB8AC3E}">
        <p14:creationId xmlns:p14="http://schemas.microsoft.com/office/powerpoint/2010/main" val="2544150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A useful method of representing collected data is the construction of population pyramids. Figure 5.3 shows population pyramids for two different human populations. You can see that the pyramid for population A is wider at the bottom indicating a healthy future reproduction rate, with the number of children quite high. Population A has a greater proportion of children than does population B. What is the significance of this?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Scientific data about age distribution and sex ratios can assist in the management of populations. Each year federal, state and local governments collect and collate information on the state of wild fish stocks. It is this information that is used to determine the level of both recreational and commercial sustainable fishing. Sustainability ensures that over-fishing does not drain the stocks, and that young (smaller) fish are able to contribute to the populations in the future. This information can be used to plan how to ensure sufficient numbers of young live to reach reproductive age, how to develop strategies for protecting endangered species and maintaining ecosystems, and how to restore degraded ones.</a:t>
            </a:r>
            <a:endParaRPr lang="en-US" b="1"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6</a:t>
            </a:fld>
            <a:endParaRPr lang="en-US"/>
          </a:p>
        </p:txBody>
      </p:sp>
    </p:spTree>
    <p:extLst>
      <p:ext uri="{BB962C8B-B14F-4D97-AF65-F5344CB8AC3E}">
        <p14:creationId xmlns:p14="http://schemas.microsoft.com/office/powerpoint/2010/main" val="1521761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Members of a population are seldom spread evenly throughout the entire ecosystem. There are patterns in the way populations are distributed.</a:t>
            </a:r>
          </a:p>
          <a:p>
            <a:r>
              <a:rPr lang="en-AU" sz="1200" b="0" i="0" u="none" strike="noStrike" kern="1200" baseline="0" dirty="0" smtClean="0">
                <a:solidFill>
                  <a:schemeClr val="tx1"/>
                </a:solidFill>
                <a:latin typeface="+mn-lt"/>
                <a:ea typeface="+mn-ea"/>
                <a:cs typeface="+mn-cs"/>
              </a:rPr>
              <a:t>• </a:t>
            </a:r>
            <a:r>
              <a:rPr lang="en-AU" sz="1200" b="1" i="0" u="none" strike="noStrike" kern="1200" baseline="0" dirty="0" smtClean="0">
                <a:solidFill>
                  <a:schemeClr val="tx1"/>
                </a:solidFill>
                <a:latin typeface="+mn-lt"/>
                <a:ea typeface="+mn-ea"/>
                <a:cs typeface="+mn-cs"/>
              </a:rPr>
              <a:t>Clumped (grouped) distribution</a:t>
            </a:r>
            <a:r>
              <a:rPr lang="en-AU" sz="1200" b="0" i="0" u="none" strike="noStrike" kern="1200" baseline="0" dirty="0" smtClean="0">
                <a:solidFill>
                  <a:schemeClr val="tx1"/>
                </a:solidFill>
                <a:latin typeface="+mn-lt"/>
                <a:ea typeface="+mn-ea"/>
                <a:cs typeface="+mn-cs"/>
              </a:rPr>
              <a:t>: a number of individuals is grouped together and the groups make up the population as a whole. This is sometimes to do with social behaviour as in schools of fish, or clumping of vegetation in mini-habitats where biotic and/or abiotic factors are favourable.</a:t>
            </a:r>
          </a:p>
          <a:p>
            <a:r>
              <a:rPr lang="en-AU" sz="1200" b="0" i="0" u="none" strike="noStrike" kern="1200" baseline="0" dirty="0" smtClean="0">
                <a:solidFill>
                  <a:schemeClr val="tx1"/>
                </a:solidFill>
                <a:latin typeface="+mn-lt"/>
                <a:ea typeface="+mn-ea"/>
                <a:cs typeface="+mn-cs"/>
              </a:rPr>
              <a:t>• </a:t>
            </a:r>
            <a:r>
              <a:rPr lang="en-AU" sz="1200" b="1" i="0" u="none" strike="noStrike" kern="1200" baseline="0" dirty="0" smtClean="0">
                <a:solidFill>
                  <a:schemeClr val="tx1"/>
                </a:solidFill>
                <a:latin typeface="+mn-lt"/>
                <a:ea typeface="+mn-ea"/>
                <a:cs typeface="+mn-cs"/>
              </a:rPr>
              <a:t>Uniform (continuous) distribution</a:t>
            </a:r>
            <a:r>
              <a:rPr lang="en-AU" sz="1200" b="0" i="0" u="none" strike="noStrike" kern="1200" baseline="0" dirty="0" smtClean="0">
                <a:solidFill>
                  <a:schemeClr val="tx1"/>
                </a:solidFill>
                <a:latin typeface="+mn-lt"/>
                <a:ea typeface="+mn-ea"/>
                <a:cs typeface="+mn-cs"/>
              </a:rPr>
              <a:t>: organisms are evenly spaced; the presence of one organism determines how close or distant another will be. It is common in relatively high-density populations of some animals that set up breeding territories.</a:t>
            </a:r>
          </a:p>
          <a:p>
            <a:pPr marL="0" marR="0" indent="0" algn="l" defTabSz="914400" rtl="0" eaLnBrk="0" fontAlgn="base" latinLnBrk="0" hangingPunct="0">
              <a:lnSpc>
                <a:spcPct val="100000"/>
              </a:lnSpc>
              <a:spcBef>
                <a:spcPct val="30000"/>
              </a:spcBef>
              <a:spcAft>
                <a:spcPct val="0"/>
              </a:spcAft>
              <a:buClrTx/>
              <a:buSzTx/>
              <a:buFontTx/>
              <a:buNone/>
              <a:tabLst/>
              <a:defRPr/>
            </a:pPr>
            <a:r>
              <a:rPr lang="en-AU" sz="1200" b="0" i="0" u="none" strike="noStrike" kern="1200" baseline="0" dirty="0" smtClean="0">
                <a:solidFill>
                  <a:schemeClr val="tx1"/>
                </a:solidFill>
                <a:latin typeface="+mn-lt"/>
                <a:ea typeface="+mn-ea"/>
                <a:cs typeface="+mn-cs"/>
              </a:rPr>
              <a:t>• </a:t>
            </a:r>
            <a:r>
              <a:rPr lang="en-AU" sz="1200" b="1" i="0" u="none" strike="noStrike" kern="1200" baseline="0" dirty="0" smtClean="0">
                <a:solidFill>
                  <a:schemeClr val="tx1"/>
                </a:solidFill>
                <a:latin typeface="+mn-lt"/>
                <a:ea typeface="+mn-ea"/>
                <a:cs typeface="+mn-cs"/>
              </a:rPr>
              <a:t>Random distribution</a:t>
            </a:r>
            <a:r>
              <a:rPr lang="en-AU" sz="1200" b="0" i="0" u="none" strike="noStrike" kern="1200" baseline="0" dirty="0" smtClean="0">
                <a:solidFill>
                  <a:schemeClr val="tx1"/>
                </a:solidFill>
                <a:latin typeface="+mn-lt"/>
                <a:ea typeface="+mn-ea"/>
                <a:cs typeface="+mn-cs"/>
              </a:rPr>
              <a:t>: organisms are spaced irregularly; the location of an organism does not affect the location of another (more common for plants than for animals).</a:t>
            </a:r>
          </a:p>
          <a:p>
            <a:endParaRPr lang="en-AU"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7</a:t>
            </a:fld>
            <a:endParaRPr lang="en-US"/>
          </a:p>
        </p:txBody>
      </p:sp>
    </p:spTree>
    <p:extLst>
      <p:ext uri="{BB962C8B-B14F-4D97-AF65-F5344CB8AC3E}">
        <p14:creationId xmlns:p14="http://schemas.microsoft.com/office/powerpoint/2010/main" val="3315684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If sufficient quadrats are chosen, and they are representative of the area under study, results can be used to estimate total population size.</a:t>
            </a:r>
          </a:p>
          <a:p>
            <a:r>
              <a:rPr lang="en-AU" sz="1200" b="0" i="0" u="none" strike="noStrike" kern="1200" baseline="0" dirty="0" smtClean="0">
                <a:solidFill>
                  <a:schemeClr val="tx1"/>
                </a:solidFill>
                <a:latin typeface="+mn-lt"/>
                <a:ea typeface="+mn-ea"/>
                <a:cs typeface="+mn-cs"/>
              </a:rPr>
              <a:t>A simple mathematical calculation can give the total number or percentage cover for each species in the whole area. The density can also be calculated.</a:t>
            </a:r>
          </a:p>
          <a:p>
            <a:r>
              <a:rPr lang="en-US" sz="1200" kern="1200" baseline="0" dirty="0" smtClean="0">
                <a:solidFill>
                  <a:schemeClr val="tx1"/>
                </a:solidFill>
                <a:latin typeface="+mn-lt"/>
                <a:ea typeface="+mn-ea"/>
                <a:cs typeface="+mn-cs"/>
              </a:rPr>
              <a:t>Estimating total population size of area under study</a:t>
            </a:r>
          </a:p>
          <a:p>
            <a:r>
              <a:rPr lang="en-US" sz="1200" kern="1200" baseline="0" dirty="0" smtClean="0">
                <a:solidFill>
                  <a:schemeClr val="tx1"/>
                </a:solidFill>
                <a:latin typeface="+mn-lt"/>
                <a:ea typeface="+mn-ea"/>
                <a:cs typeface="+mn-cs"/>
              </a:rPr>
              <a:t>Average density of members of species (estimated)</a:t>
            </a:r>
          </a:p>
          <a:p>
            <a:r>
              <a:rPr lang="en-US" sz="1200" kern="1200" baseline="0" dirty="0" smtClean="0">
                <a:solidFill>
                  <a:schemeClr val="tx1"/>
                </a:solidFill>
                <a:latin typeface="+mn-lt"/>
                <a:ea typeface="+mn-ea"/>
                <a:cs typeface="+mn-cs"/>
              </a:rPr>
              <a:t>= total number of individuals counted / area of each </a:t>
            </a:r>
            <a:r>
              <a:rPr lang="en-US" sz="1200" kern="1200" baseline="0" dirty="0" err="1" smtClean="0">
                <a:solidFill>
                  <a:schemeClr val="tx1"/>
                </a:solidFill>
                <a:latin typeface="+mn-lt"/>
                <a:ea typeface="+mn-ea"/>
                <a:cs typeface="+mn-cs"/>
              </a:rPr>
              <a:t>quadrat</a:t>
            </a:r>
            <a:r>
              <a:rPr lang="en-US" sz="1200" kern="1200" baseline="0" dirty="0" smtClean="0">
                <a:solidFill>
                  <a:schemeClr val="tx1"/>
                </a:solidFill>
                <a:latin typeface="+mn-lt"/>
                <a:ea typeface="+mn-ea"/>
                <a:cs typeface="+mn-cs"/>
              </a:rPr>
              <a:t> x number of </a:t>
            </a:r>
            <a:r>
              <a:rPr lang="en-US" sz="1200" kern="1200" baseline="0" dirty="0" err="1" smtClean="0">
                <a:solidFill>
                  <a:schemeClr val="tx1"/>
                </a:solidFill>
                <a:latin typeface="+mn-lt"/>
                <a:ea typeface="+mn-ea"/>
                <a:cs typeface="+mn-cs"/>
              </a:rPr>
              <a:t>quadrats</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8</a:t>
            </a:fld>
            <a:endParaRPr lang="en-US"/>
          </a:p>
        </p:txBody>
      </p:sp>
    </p:spTree>
    <p:extLst>
      <p:ext uri="{BB962C8B-B14F-4D97-AF65-F5344CB8AC3E}">
        <p14:creationId xmlns:p14="http://schemas.microsoft.com/office/powerpoint/2010/main" val="3093214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When an area has been selected for study and the data needed has been nominated, the transect line is measured out. It may be 10 m long with regular segments (every metre) where </a:t>
            </a:r>
            <a:r>
              <a:rPr lang="en-US" sz="1200" kern="1200" baseline="0" dirty="0" smtClean="0">
                <a:solidFill>
                  <a:schemeClr val="tx1"/>
                </a:solidFill>
                <a:latin typeface="+mn-lt"/>
                <a:ea typeface="+mn-ea"/>
                <a:cs typeface="+mn-cs"/>
              </a:rPr>
              <a:t>information regarding changes in distribution is recorded as one moves along a tidal zone towards land. It may also provide information on vertical features such the canopy of the forest, as well as the species present.</a:t>
            </a:r>
          </a:p>
          <a:p>
            <a:r>
              <a:rPr lang="en-AU" sz="1200" b="0" i="0" u="none" strike="noStrike" kern="1200" baseline="0" dirty="0" smtClean="0">
                <a:solidFill>
                  <a:schemeClr val="tx1"/>
                </a:solidFill>
                <a:latin typeface="+mn-lt"/>
                <a:ea typeface="+mn-ea"/>
                <a:cs typeface="+mn-cs"/>
              </a:rPr>
              <a:t>Data gathered using transects offers fairly accurate information regarding distribution of individuals and/or species; whereas quadrats offer a comprehensive picture of species abundance, but not distribution.</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9</a:t>
            </a:fld>
            <a:endParaRPr lang="en-US"/>
          </a:p>
        </p:txBody>
      </p:sp>
    </p:spTree>
    <p:extLst>
      <p:ext uri="{BB962C8B-B14F-4D97-AF65-F5344CB8AC3E}">
        <p14:creationId xmlns:p14="http://schemas.microsoft.com/office/powerpoint/2010/main" val="1870916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folHlink"/>
        </a:solidFill>
        <a:effectLst/>
      </p:bgPr>
    </p:bg>
    <p:spTree>
      <p:nvGrpSpPr>
        <p:cNvPr id="1" name=""/>
        <p:cNvGrpSpPr/>
        <p:nvPr/>
      </p:nvGrpSpPr>
      <p:grpSpPr>
        <a:xfrm>
          <a:off x="0" y="0"/>
          <a:ext cx="0" cy="0"/>
          <a:chOff x="0" y="0"/>
          <a:chExt cx="0" cy="0"/>
        </a:xfrm>
      </p:grpSpPr>
      <p:sp>
        <p:nvSpPr>
          <p:cNvPr id="4" name="Rectangle 28"/>
          <p:cNvSpPr>
            <a:spLocks noChangeArrowheads="1"/>
          </p:cNvSpPr>
          <p:nvPr/>
        </p:nvSpPr>
        <p:spPr bwMode="gray">
          <a:xfrm>
            <a:off x="0" y="0"/>
            <a:ext cx="9140825" cy="6856413"/>
          </a:xfrm>
          <a:prstGeom prst="rect">
            <a:avLst/>
          </a:prstGeom>
          <a:solidFill>
            <a:schemeClr val="bg1"/>
          </a:solidFill>
          <a:ln w="9525">
            <a:noFill/>
            <a:miter lim="800000"/>
            <a:headEnd/>
            <a:tailEnd/>
          </a:ln>
        </p:spPr>
        <p:txBody>
          <a:bodyPr wrap="none" anchor="ctr"/>
          <a:lstStyle/>
          <a:p>
            <a:pPr>
              <a:defRPr/>
            </a:pPr>
            <a:endParaRPr lang="en-US"/>
          </a:p>
        </p:txBody>
      </p:sp>
      <p:pic>
        <p:nvPicPr>
          <p:cNvPr id="5" name="Picture 27"/>
          <p:cNvPicPr>
            <a:picLocks noChangeAspect="1" noChangeArrowheads="1"/>
          </p:cNvPicPr>
          <p:nvPr/>
        </p:nvPicPr>
        <p:blipFill>
          <a:blip r:embed="rId2" cstate="print"/>
          <a:srcRect/>
          <a:stretch>
            <a:fillRect/>
          </a:stretch>
        </p:blipFill>
        <p:spPr bwMode="auto">
          <a:xfrm>
            <a:off x="0" y="0"/>
            <a:ext cx="9145588" cy="3200400"/>
          </a:xfrm>
          <a:prstGeom prst="rect">
            <a:avLst/>
          </a:prstGeom>
          <a:noFill/>
          <a:ln w="9525">
            <a:noFill/>
            <a:miter lim="800000"/>
            <a:headEnd/>
            <a:tailEnd/>
          </a:ln>
        </p:spPr>
      </p:pic>
      <p:sp>
        <p:nvSpPr>
          <p:cNvPr id="6" name="Rectangle 13"/>
          <p:cNvSpPr>
            <a:spLocks noChangeArrowheads="1"/>
          </p:cNvSpPr>
          <p:nvPr/>
        </p:nvSpPr>
        <p:spPr bwMode="gray">
          <a:xfrm>
            <a:off x="0" y="3200400"/>
            <a:ext cx="9144000" cy="914400"/>
          </a:xfrm>
          <a:prstGeom prst="rect">
            <a:avLst/>
          </a:prstGeom>
          <a:solidFill>
            <a:schemeClr val="accent1"/>
          </a:solidFill>
          <a:ln w="9525">
            <a:noFill/>
            <a:miter lim="800000"/>
            <a:headEnd/>
            <a:tailEnd/>
          </a:ln>
        </p:spPr>
        <p:txBody>
          <a:bodyPr wrap="none" anchor="ctr"/>
          <a:lstStyle/>
          <a:p>
            <a:pPr>
              <a:defRPr/>
            </a:pPr>
            <a:endParaRPr lang="en-US"/>
          </a:p>
        </p:txBody>
      </p:sp>
      <p:sp>
        <p:nvSpPr>
          <p:cNvPr id="7" name="Line 15"/>
          <p:cNvSpPr>
            <a:spLocks noChangeShapeType="1"/>
          </p:cNvSpPr>
          <p:nvPr/>
        </p:nvSpPr>
        <p:spPr bwMode="gray">
          <a:xfrm>
            <a:off x="0" y="3200400"/>
            <a:ext cx="9144000" cy="0"/>
          </a:xfrm>
          <a:prstGeom prst="line">
            <a:avLst/>
          </a:prstGeom>
          <a:noFill/>
          <a:ln w="63500">
            <a:solidFill>
              <a:schemeClr val="bg1"/>
            </a:solidFill>
            <a:round/>
            <a:headEnd/>
            <a:tailEnd/>
          </a:ln>
        </p:spPr>
        <p:txBody>
          <a:bodyPr wrap="none" anchor="ctr"/>
          <a:lstStyle/>
          <a:p>
            <a:pPr>
              <a:defRPr/>
            </a:pPr>
            <a:endParaRPr lang="en-AU"/>
          </a:p>
        </p:txBody>
      </p:sp>
      <p:sp>
        <p:nvSpPr>
          <p:cNvPr id="8" name="Rectangle 30"/>
          <p:cNvSpPr>
            <a:spLocks noChangeArrowheads="1"/>
          </p:cNvSpPr>
          <p:nvPr/>
        </p:nvSpPr>
        <p:spPr bwMode="auto">
          <a:xfrm>
            <a:off x="0" y="6629400"/>
            <a:ext cx="9144000" cy="228600"/>
          </a:xfrm>
          <a:prstGeom prst="rect">
            <a:avLst/>
          </a:prstGeom>
          <a:solidFill>
            <a:schemeClr val="accent1"/>
          </a:solidFill>
          <a:ln w="9525">
            <a:noFill/>
            <a:miter lim="800000"/>
            <a:headEnd/>
            <a:tailEnd/>
          </a:ln>
        </p:spPr>
        <p:txBody>
          <a:bodyPr wrap="none" anchor="ctr"/>
          <a:lstStyle/>
          <a:p>
            <a:pPr>
              <a:defRPr/>
            </a:pPr>
            <a:endParaRPr lang="en-US"/>
          </a:p>
        </p:txBody>
      </p:sp>
      <p:pic>
        <p:nvPicPr>
          <p:cNvPr id="9" name="Picture 31" descr="CL_Logo_RGB_PNG"/>
          <p:cNvPicPr>
            <a:picLocks noChangeAspect="1" noChangeArrowheads="1"/>
          </p:cNvPicPr>
          <p:nvPr/>
        </p:nvPicPr>
        <p:blipFill>
          <a:blip r:embed="rId3" cstate="print"/>
          <a:srcRect/>
          <a:stretch>
            <a:fillRect/>
          </a:stretch>
        </p:blipFill>
        <p:spPr bwMode="gray">
          <a:xfrm>
            <a:off x="6013450" y="5002213"/>
            <a:ext cx="2697163" cy="1179512"/>
          </a:xfrm>
          <a:prstGeom prst="rect">
            <a:avLst/>
          </a:prstGeom>
          <a:noFill/>
          <a:ln w="9525">
            <a:noFill/>
            <a:miter lim="800000"/>
            <a:headEnd/>
            <a:tailEnd/>
          </a:ln>
        </p:spPr>
      </p:pic>
      <p:sp>
        <p:nvSpPr>
          <p:cNvPr id="4100" name="Rectangle 4"/>
          <p:cNvSpPr>
            <a:spLocks noGrp="1" noChangeArrowheads="1"/>
          </p:cNvSpPr>
          <p:nvPr>
            <p:ph type="subTitle" idx="1"/>
          </p:nvPr>
        </p:nvSpPr>
        <p:spPr bwMode="gray">
          <a:xfrm>
            <a:off x="457200" y="3365500"/>
            <a:ext cx="8229600" cy="304800"/>
          </a:xfrm>
          <a:solidFill>
            <a:schemeClr val="accent1"/>
          </a:solidFill>
        </p:spPr>
        <p:txBody>
          <a:bodyPr/>
          <a:lstStyle>
            <a:lvl1pPr>
              <a:spcBef>
                <a:spcPct val="0"/>
              </a:spcBef>
              <a:defRPr>
                <a:solidFill>
                  <a:schemeClr val="bg1"/>
                </a:solidFill>
              </a:defRPr>
            </a:lvl1pPr>
          </a:lstStyle>
          <a:p>
            <a:r>
              <a:rPr lang="en-US" smtClean="0"/>
              <a:t>Click to edit Master subtitle style</a:t>
            </a:r>
            <a:endParaRPr lang="en-US"/>
          </a:p>
        </p:txBody>
      </p:sp>
      <p:sp>
        <p:nvSpPr>
          <p:cNvPr id="4106" name="Rectangle 10"/>
          <p:cNvSpPr>
            <a:spLocks noGrp="1" noChangeArrowheads="1"/>
          </p:cNvSpPr>
          <p:nvPr>
            <p:ph type="ctrTitle"/>
          </p:nvPr>
        </p:nvSpPr>
        <p:spPr>
          <a:xfrm>
            <a:off x="457200" y="1143000"/>
            <a:ext cx="8229600" cy="1828800"/>
          </a:xfrm>
        </p:spPr>
        <p:txBody>
          <a:bodyPr anchor="b"/>
          <a:lstStyle>
            <a:lvl1pPr>
              <a:lnSpc>
                <a:spcPts val="4200"/>
              </a:lnSpc>
              <a:defRPr sz="3600">
                <a:solidFill>
                  <a:schemeClr val="bg1"/>
                </a:solidFill>
              </a:defRPr>
            </a:lvl1pPr>
          </a:lstStyle>
          <a:p>
            <a:r>
              <a:rPr lang="en-US" smtClean="0"/>
              <a:t>Click to edit Master 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B32EC8F-4D9B-4C30-9D91-C07832E6F42D}" type="datetimeFigureOut">
              <a:rPr lang="en-US"/>
              <a:pPr>
                <a:defRPr/>
              </a:pPr>
              <a:t>3/20/2015</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E2782757-4412-41C7-874F-E821237B1B6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2813"/>
            <a:ext cx="2057400" cy="48783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2813"/>
            <a:ext cx="6019800" cy="48783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62E78489-8FA8-495D-816C-1992AD170F36}" type="datetimeFigureOut">
              <a:rPr lang="en-US"/>
              <a:pPr>
                <a:defRPr/>
              </a:pPr>
              <a:t>3/20/2015</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EC29ED2A-3D1A-4274-8EC8-73B9FD6357F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912813"/>
            <a:ext cx="8229600" cy="685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76400"/>
            <a:ext cx="8229600" cy="4114800"/>
          </a:xfrm>
        </p:spPr>
        <p:txBody>
          <a:bodyPr/>
          <a:lstStyle/>
          <a:p>
            <a:pPr lvl="0"/>
            <a:r>
              <a:rPr lang="en-US" noProof="0" smtClean="0"/>
              <a:t>Click icon to add table</a:t>
            </a:r>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5840B722-5AAD-4FFB-998C-5496781BF457}" type="datetimeFigureOut">
              <a:rPr lang="en-US"/>
              <a:pPr>
                <a:defRPr/>
              </a:pPr>
              <a:t>3/20/2015</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CB8F97B4-1180-41FF-8B25-0DD5A492FAD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78E73BBC-10F3-48AA-81AD-EE6C21D5C948}" type="datetimeFigureOut">
              <a:rPr lang="en-US"/>
              <a:pPr>
                <a:defRPr/>
              </a:pPr>
              <a:t>3/20/2015</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F077681D-8944-488B-8E66-602A91AEBEF5}"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4A5AA8DE-A7B5-466D-BEEF-440EF7898A87}" type="datetimeFigureOut">
              <a:rPr lang="en-US"/>
              <a:pPr>
                <a:defRPr/>
              </a:pPr>
              <a:t>3/20/2015</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DCFE7761-9E5F-48B5-9B48-F75DF1AE044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64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7E7D09FD-C888-40AD-BCD7-191FE37A5D66}" type="datetimeFigureOut">
              <a:rPr lang="en-US"/>
              <a:pPr>
                <a:defRPr/>
              </a:pPr>
              <a:t>3/20/2015</a:t>
            </a:fld>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35022E4A-5AB7-4752-8D75-3D61AB98EDD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3A53B80C-32C5-4B03-8EBC-7FF3AA834091}" type="datetimeFigureOut">
              <a:rPr lang="en-US"/>
              <a:pPr>
                <a:defRPr/>
              </a:pPr>
              <a:t>3/20/2015</a:t>
            </a:fld>
            <a:endParaRPr lang="en-US"/>
          </a:p>
        </p:txBody>
      </p:sp>
      <p:sp>
        <p:nvSpPr>
          <p:cNvPr id="8" name="Rectangle 6"/>
          <p:cNvSpPr>
            <a:spLocks noGrp="1" noChangeArrowheads="1"/>
          </p:cNvSpPr>
          <p:nvPr>
            <p:ph type="sldNum" sz="quarter" idx="11"/>
          </p:nvPr>
        </p:nvSpPr>
        <p:spPr>
          <a:ln/>
        </p:spPr>
        <p:txBody>
          <a:bodyPr/>
          <a:lstStyle>
            <a:lvl1pPr>
              <a:defRPr/>
            </a:lvl1pPr>
          </a:lstStyle>
          <a:p>
            <a:pPr>
              <a:defRPr/>
            </a:pPr>
            <a:fld id="{CA34927B-3ED3-433F-B9A5-1C66E0839CC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7839BE27-6F3A-4ACB-9D41-3573B417A157}" type="datetimeFigureOut">
              <a:rPr lang="en-US"/>
              <a:pPr>
                <a:defRPr/>
              </a:pPr>
              <a:t>3/20/2015</a:t>
            </a:fld>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C04D423C-C252-4FA7-8BE9-BF6B9FFF2AA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AE23C07-0716-4197-A06A-48B35CF32714}" type="datetimeFigureOut">
              <a:rPr lang="en-US"/>
              <a:pPr>
                <a:defRPr/>
              </a:pPr>
              <a:t>3/20/2015</a:t>
            </a:fld>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8C99C370-36D5-4A17-BA31-126E077122A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173592A-20C2-4495-AB5B-A1FBA261C456}" type="datetimeFigureOut">
              <a:rPr lang="en-US"/>
              <a:pPr>
                <a:defRPr/>
              </a:pPr>
              <a:t>3/20/2015</a:t>
            </a:fld>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9F4C3075-83F1-42A5-B1C0-04BAD22C9708}"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9151800-C107-4F8F-80D8-780733E4B16A}" type="datetimeFigureOut">
              <a:rPr lang="en-US"/>
              <a:pPr>
                <a:defRPr/>
              </a:pPr>
              <a:t>3/20/2015</a:t>
            </a:fld>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9297408A-50CE-4ADF-A3FA-10003EDB40B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5"/>
          <p:cNvPicPr>
            <a:picLocks noChangeAspect="1" noChangeArrowheads="1"/>
          </p:cNvPicPr>
          <p:nvPr/>
        </p:nvPicPr>
        <p:blipFill>
          <a:blip r:embed="rId14" cstate="print"/>
          <a:srcRect t="26190" b="52380"/>
          <a:stretch>
            <a:fillRect/>
          </a:stretch>
        </p:blipFill>
        <p:spPr bwMode="gray">
          <a:xfrm>
            <a:off x="0" y="0"/>
            <a:ext cx="9145588" cy="685800"/>
          </a:xfrm>
          <a:prstGeom prst="rect">
            <a:avLst/>
          </a:prstGeom>
          <a:noFill/>
          <a:ln w="9525">
            <a:noFill/>
            <a:miter lim="800000"/>
            <a:headEnd/>
            <a:tailEnd/>
          </a:ln>
        </p:spPr>
      </p:pic>
      <p:sp>
        <p:nvSpPr>
          <p:cNvPr id="1027" name="Rectangle 11"/>
          <p:cNvSpPr>
            <a:spLocks noChangeArrowheads="1"/>
          </p:cNvSpPr>
          <p:nvPr/>
        </p:nvSpPr>
        <p:spPr bwMode="gray">
          <a:xfrm>
            <a:off x="0" y="684213"/>
            <a:ext cx="9144000" cy="109537"/>
          </a:xfrm>
          <a:prstGeom prst="rect">
            <a:avLst/>
          </a:prstGeom>
          <a:solidFill>
            <a:schemeClr val="accent1"/>
          </a:solidFill>
          <a:ln w="9525">
            <a:noFill/>
            <a:miter lim="800000"/>
            <a:headEnd/>
            <a:tailEnd/>
          </a:ln>
        </p:spPr>
        <p:txBody>
          <a:bodyPr wrap="none" anchor="ctr"/>
          <a:lstStyle/>
          <a:p>
            <a:pPr>
              <a:defRPr/>
            </a:pPr>
            <a:endParaRPr lang="en-US"/>
          </a:p>
        </p:txBody>
      </p:sp>
      <p:sp>
        <p:nvSpPr>
          <p:cNvPr id="1028" name="Rectangle 3"/>
          <p:cNvSpPr>
            <a:spLocks noGrp="1" noChangeArrowheads="1"/>
          </p:cNvSpPr>
          <p:nvPr>
            <p:ph type="body" idx="1"/>
          </p:nvPr>
        </p:nvSpPr>
        <p:spPr bwMode="auto">
          <a:xfrm>
            <a:off x="457200" y="1676400"/>
            <a:ext cx="8229600" cy="4114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4"/>
          <p:cNvSpPr>
            <a:spLocks noGrp="1" noChangeArrowheads="1"/>
          </p:cNvSpPr>
          <p:nvPr>
            <p:ph type="dt" sz="half" idx="2"/>
          </p:nvPr>
        </p:nvSpPr>
        <p:spPr bwMode="auto">
          <a:xfrm>
            <a:off x="5257800" y="6426200"/>
            <a:ext cx="13716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fontAlgn="auto">
              <a:spcBef>
                <a:spcPts val="0"/>
              </a:spcBef>
              <a:spcAft>
                <a:spcPts val="0"/>
              </a:spcAft>
              <a:defRPr sz="800">
                <a:latin typeface="+mn-lt"/>
                <a:cs typeface="+mn-cs"/>
              </a:defRPr>
            </a:lvl1pPr>
          </a:lstStyle>
          <a:p>
            <a:pPr>
              <a:defRPr/>
            </a:pPr>
            <a:fld id="{5AA59C3F-F860-4202-81C1-23CB423B8DEA}" type="datetimeFigureOut">
              <a:rPr lang="en-US"/>
              <a:pPr>
                <a:defRPr/>
              </a:pPr>
              <a:t>3/20/2015</a:t>
            </a:fld>
            <a:endParaRPr lang="en-US"/>
          </a:p>
        </p:txBody>
      </p:sp>
      <p:sp>
        <p:nvSpPr>
          <p:cNvPr id="1030" name="Rectangle 6"/>
          <p:cNvSpPr>
            <a:spLocks noGrp="1" noChangeArrowheads="1"/>
          </p:cNvSpPr>
          <p:nvPr>
            <p:ph type="sldNum" sz="quarter" idx="4"/>
          </p:nvPr>
        </p:nvSpPr>
        <p:spPr bwMode="auto">
          <a:xfrm>
            <a:off x="457200" y="6426200"/>
            <a:ext cx="2286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fontAlgn="auto">
              <a:spcBef>
                <a:spcPts val="0"/>
              </a:spcBef>
              <a:spcAft>
                <a:spcPts val="0"/>
              </a:spcAft>
              <a:defRPr sz="800">
                <a:latin typeface="+mn-lt"/>
                <a:cs typeface="+mn-cs"/>
              </a:defRPr>
            </a:lvl1pPr>
          </a:lstStyle>
          <a:p>
            <a:pPr>
              <a:defRPr/>
            </a:pPr>
            <a:fld id="{48F652E0-6C23-4212-AE51-5D4C5D6EBD03}" type="slidenum">
              <a:rPr lang="en-US"/>
              <a:pPr>
                <a:defRPr/>
              </a:pPr>
              <a:t>‹#›</a:t>
            </a:fld>
            <a:endParaRPr lang="en-US"/>
          </a:p>
        </p:txBody>
      </p:sp>
      <p:sp>
        <p:nvSpPr>
          <p:cNvPr id="1031" name="Rectangle 2"/>
          <p:cNvSpPr>
            <a:spLocks noGrp="1" noChangeArrowheads="1"/>
          </p:cNvSpPr>
          <p:nvPr>
            <p:ph type="title"/>
          </p:nvPr>
        </p:nvSpPr>
        <p:spPr bwMode="gray">
          <a:xfrm>
            <a:off x="457200" y="912813"/>
            <a:ext cx="8229600" cy="6858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032" name="Rectangle 18"/>
          <p:cNvSpPr>
            <a:spLocks noChangeArrowheads="1"/>
          </p:cNvSpPr>
          <p:nvPr/>
        </p:nvSpPr>
        <p:spPr bwMode="gray">
          <a:xfrm>
            <a:off x="0" y="6721475"/>
            <a:ext cx="9144000" cy="136525"/>
          </a:xfrm>
          <a:prstGeom prst="rect">
            <a:avLst/>
          </a:prstGeom>
          <a:solidFill>
            <a:schemeClr val="accent1"/>
          </a:solidFill>
          <a:ln w="9525">
            <a:noFill/>
            <a:miter lim="800000"/>
            <a:headEnd/>
            <a:tailEnd/>
          </a:ln>
        </p:spPr>
        <p:txBody>
          <a:bodyPr wrap="none" anchor="ctr"/>
          <a:lstStyle/>
          <a:p>
            <a:pPr>
              <a:defRPr/>
            </a:pPr>
            <a:endParaRPr lang="en-US"/>
          </a:p>
        </p:txBody>
      </p:sp>
      <p:pic>
        <p:nvPicPr>
          <p:cNvPr id="1033" name="Picture 29" descr="CL_Logo_RGB_PNG"/>
          <p:cNvPicPr preferRelativeResize="0">
            <a:picLocks noChangeAspect="1" noChangeArrowheads="1"/>
          </p:cNvPicPr>
          <p:nvPr/>
        </p:nvPicPr>
        <p:blipFill>
          <a:blip r:embed="rId15" cstate="print"/>
          <a:srcRect/>
          <a:stretch>
            <a:fillRect/>
          </a:stretch>
        </p:blipFill>
        <p:spPr bwMode="auto">
          <a:xfrm>
            <a:off x="7289800" y="6035675"/>
            <a:ext cx="1544638" cy="6762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45"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Lst>
  <p:txStyles>
    <p:titleStyle>
      <a:lvl1pPr algn="l" rtl="0" eaLnBrk="0" fontAlgn="base" hangingPunct="0">
        <a:lnSpc>
          <a:spcPts val="2400"/>
        </a:lnSpc>
        <a:spcBef>
          <a:spcPct val="0"/>
        </a:spcBef>
        <a:spcAft>
          <a:spcPct val="0"/>
        </a:spcAft>
        <a:defRPr sz="2200">
          <a:solidFill>
            <a:schemeClr val="accent1"/>
          </a:solidFill>
          <a:latin typeface="+mj-lt"/>
          <a:ea typeface="+mj-ea"/>
          <a:cs typeface="+mj-cs"/>
        </a:defRPr>
      </a:lvl1pPr>
      <a:lvl2pPr algn="l" rtl="0" eaLnBrk="0" fontAlgn="base" hangingPunct="0">
        <a:lnSpc>
          <a:spcPts val="2400"/>
        </a:lnSpc>
        <a:spcBef>
          <a:spcPct val="0"/>
        </a:spcBef>
        <a:spcAft>
          <a:spcPct val="0"/>
        </a:spcAft>
        <a:defRPr sz="2200">
          <a:solidFill>
            <a:schemeClr val="accent1"/>
          </a:solidFill>
          <a:latin typeface="Arial" charset="0"/>
        </a:defRPr>
      </a:lvl2pPr>
      <a:lvl3pPr algn="l" rtl="0" eaLnBrk="0" fontAlgn="base" hangingPunct="0">
        <a:lnSpc>
          <a:spcPts val="2400"/>
        </a:lnSpc>
        <a:spcBef>
          <a:spcPct val="0"/>
        </a:spcBef>
        <a:spcAft>
          <a:spcPct val="0"/>
        </a:spcAft>
        <a:defRPr sz="2200">
          <a:solidFill>
            <a:schemeClr val="accent1"/>
          </a:solidFill>
          <a:latin typeface="Arial" charset="0"/>
        </a:defRPr>
      </a:lvl3pPr>
      <a:lvl4pPr algn="l" rtl="0" eaLnBrk="0" fontAlgn="base" hangingPunct="0">
        <a:lnSpc>
          <a:spcPts val="2400"/>
        </a:lnSpc>
        <a:spcBef>
          <a:spcPct val="0"/>
        </a:spcBef>
        <a:spcAft>
          <a:spcPct val="0"/>
        </a:spcAft>
        <a:defRPr sz="2200">
          <a:solidFill>
            <a:schemeClr val="accent1"/>
          </a:solidFill>
          <a:latin typeface="Arial" charset="0"/>
        </a:defRPr>
      </a:lvl4pPr>
      <a:lvl5pPr algn="l" rtl="0" eaLnBrk="0" fontAlgn="base" hangingPunct="0">
        <a:lnSpc>
          <a:spcPts val="2400"/>
        </a:lnSpc>
        <a:spcBef>
          <a:spcPct val="0"/>
        </a:spcBef>
        <a:spcAft>
          <a:spcPct val="0"/>
        </a:spcAft>
        <a:defRPr sz="2200">
          <a:solidFill>
            <a:schemeClr val="accent1"/>
          </a:solidFill>
          <a:latin typeface="Arial" charset="0"/>
        </a:defRPr>
      </a:lvl5pPr>
      <a:lvl6pPr marL="457200" algn="l" rtl="0" eaLnBrk="1" fontAlgn="base" hangingPunct="1">
        <a:lnSpc>
          <a:spcPts val="2400"/>
        </a:lnSpc>
        <a:spcBef>
          <a:spcPct val="0"/>
        </a:spcBef>
        <a:spcAft>
          <a:spcPct val="0"/>
        </a:spcAft>
        <a:defRPr sz="2200">
          <a:solidFill>
            <a:schemeClr val="accent1"/>
          </a:solidFill>
          <a:latin typeface="Arial" charset="0"/>
        </a:defRPr>
      </a:lvl6pPr>
      <a:lvl7pPr marL="914400" algn="l" rtl="0" eaLnBrk="1" fontAlgn="base" hangingPunct="1">
        <a:lnSpc>
          <a:spcPts val="2400"/>
        </a:lnSpc>
        <a:spcBef>
          <a:spcPct val="0"/>
        </a:spcBef>
        <a:spcAft>
          <a:spcPct val="0"/>
        </a:spcAft>
        <a:defRPr sz="2200">
          <a:solidFill>
            <a:schemeClr val="accent1"/>
          </a:solidFill>
          <a:latin typeface="Arial" charset="0"/>
        </a:defRPr>
      </a:lvl7pPr>
      <a:lvl8pPr marL="1371600" algn="l" rtl="0" eaLnBrk="1" fontAlgn="base" hangingPunct="1">
        <a:lnSpc>
          <a:spcPts val="2400"/>
        </a:lnSpc>
        <a:spcBef>
          <a:spcPct val="0"/>
        </a:spcBef>
        <a:spcAft>
          <a:spcPct val="0"/>
        </a:spcAft>
        <a:defRPr sz="2200">
          <a:solidFill>
            <a:schemeClr val="accent1"/>
          </a:solidFill>
          <a:latin typeface="Arial" charset="0"/>
        </a:defRPr>
      </a:lvl8pPr>
      <a:lvl9pPr marL="1828800" algn="l" rtl="0" eaLnBrk="1" fontAlgn="base" hangingPunct="1">
        <a:lnSpc>
          <a:spcPts val="2400"/>
        </a:lnSpc>
        <a:spcBef>
          <a:spcPct val="0"/>
        </a:spcBef>
        <a:spcAft>
          <a:spcPct val="0"/>
        </a:spcAft>
        <a:defRPr sz="2200">
          <a:solidFill>
            <a:schemeClr val="accent1"/>
          </a:solidFill>
          <a:latin typeface="Arial" charset="0"/>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mn-cs"/>
        </a:defRPr>
      </a:lvl1pPr>
      <a:lvl2pPr marL="228600" indent="-227013" algn="l" rtl="0" eaLnBrk="0" fontAlgn="base" hangingPunct="0">
        <a:lnSpc>
          <a:spcPts val="2200"/>
        </a:lnSpc>
        <a:spcBef>
          <a:spcPct val="50000"/>
        </a:spcBef>
        <a:spcAft>
          <a:spcPct val="0"/>
        </a:spcAft>
        <a:buClr>
          <a:schemeClr val="hlink"/>
        </a:buClr>
        <a:buFont typeface="Wingdings" pitchFamily="2" charset="2"/>
        <a:buChar char="§"/>
        <a:defRPr>
          <a:solidFill>
            <a:schemeClr val="tx1"/>
          </a:solidFill>
          <a:latin typeface="+mn-lt"/>
        </a:defRPr>
      </a:lvl2pPr>
      <a:lvl3pPr marL="449263" indent="-219075" algn="l" rtl="0" eaLnBrk="0" fontAlgn="base" hangingPunct="0">
        <a:lnSpc>
          <a:spcPts val="1800"/>
        </a:lnSpc>
        <a:spcBef>
          <a:spcPct val="50000"/>
        </a:spcBef>
        <a:spcAft>
          <a:spcPct val="0"/>
        </a:spcAft>
        <a:buClr>
          <a:schemeClr val="hlink"/>
        </a:buClr>
        <a:buChar char="–"/>
        <a:defRPr sz="1600">
          <a:solidFill>
            <a:schemeClr val="tx1"/>
          </a:solidFill>
          <a:latin typeface="+mn-lt"/>
        </a:defRPr>
      </a:lvl3pPr>
      <a:lvl4pPr marL="682625" indent="-231775" algn="l" rtl="0" eaLnBrk="0" fontAlgn="base" hangingPunct="0">
        <a:lnSpc>
          <a:spcPts val="1800"/>
        </a:lnSpc>
        <a:spcBef>
          <a:spcPct val="50000"/>
        </a:spcBef>
        <a:spcAft>
          <a:spcPct val="0"/>
        </a:spcAft>
        <a:buClr>
          <a:schemeClr val="hlink"/>
        </a:buClr>
        <a:buChar char="–"/>
        <a:defRPr sz="1600">
          <a:solidFill>
            <a:schemeClr val="tx1"/>
          </a:solidFill>
          <a:latin typeface="+mn-lt"/>
        </a:defRPr>
      </a:lvl4pPr>
      <a:lvl5pPr marL="915988" indent="-231775" algn="l" rtl="0" eaLnBrk="0" fontAlgn="base" hangingPunct="0">
        <a:lnSpc>
          <a:spcPts val="1600"/>
        </a:lnSpc>
        <a:spcBef>
          <a:spcPct val="50000"/>
        </a:spcBef>
        <a:spcAft>
          <a:spcPct val="0"/>
        </a:spcAft>
        <a:buClr>
          <a:schemeClr val="hlink"/>
        </a:buClr>
        <a:buChar char="–"/>
        <a:defRPr sz="1400">
          <a:solidFill>
            <a:schemeClr val="tx1"/>
          </a:solidFill>
          <a:latin typeface="+mn-lt"/>
        </a:defRPr>
      </a:lvl5pPr>
      <a:lvl6pPr marL="13731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6pPr>
      <a:lvl7pPr marL="18303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7pPr>
      <a:lvl8pPr marL="22875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8pPr>
      <a:lvl9pPr marL="27447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152400" y="1981200"/>
            <a:ext cx="8991600" cy="860425"/>
          </a:xfrm>
        </p:spPr>
        <p:txBody>
          <a:bodyPr/>
          <a:lstStyle/>
          <a:p>
            <a:pPr eaLnBrk="1" hangingPunct="1"/>
            <a:r>
              <a:rPr lang="en-US" b="1" dirty="0" smtClean="0">
                <a:cs typeface="Arial" charset="0"/>
              </a:rPr>
              <a:t>Chapter 5: </a:t>
            </a:r>
            <a:r>
              <a:rPr lang="en-US" b="1" dirty="0" smtClean="0">
                <a:cs typeface="Arial" charset="0"/>
              </a:rPr>
              <a:t>Population </a:t>
            </a:r>
            <a:r>
              <a:rPr lang="en-US" b="1" dirty="0" smtClean="0">
                <a:cs typeface="Arial" charset="0"/>
              </a:rPr>
              <a:t>dynamics</a:t>
            </a:r>
          </a:p>
        </p:txBody>
      </p:sp>
      <p:pic>
        <p:nvPicPr>
          <p:cNvPr id="2" name="Picture 1"/>
          <p:cNvPicPr>
            <a:picLocks noChangeAspect="1"/>
          </p:cNvPicPr>
          <p:nvPr/>
        </p:nvPicPr>
        <p:blipFill rotWithShape="1">
          <a:blip r:embed="rId3"/>
          <a:srcRect t="26518" r="11111"/>
          <a:stretch/>
        </p:blipFill>
        <p:spPr>
          <a:xfrm>
            <a:off x="0" y="4114800"/>
            <a:ext cx="5791200" cy="2514600"/>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665" t="1620" b="1633"/>
          <a:stretch/>
        </p:blipFill>
        <p:spPr>
          <a:xfrm>
            <a:off x="1371600" y="2570567"/>
            <a:ext cx="5904399" cy="4270016"/>
          </a:xfrm>
          <a:prstGeom prst="rect">
            <a:avLst/>
          </a:prstGeom>
        </p:spPr>
      </p:pic>
      <p:sp>
        <p:nvSpPr>
          <p:cNvPr id="9219" name="Content Placeholder 2"/>
          <p:cNvSpPr>
            <a:spLocks noGrp="1"/>
          </p:cNvSpPr>
          <p:nvPr>
            <p:ph idx="1"/>
          </p:nvPr>
        </p:nvSpPr>
        <p:spPr>
          <a:xfrm>
            <a:off x="76200" y="1396347"/>
            <a:ext cx="8229600" cy="4114800"/>
          </a:xfrm>
        </p:spPr>
        <p:txBody>
          <a:bodyPr/>
          <a:lstStyle/>
          <a:p>
            <a:pPr marL="457200" indent="-457200">
              <a:buFont typeface="Arial" panose="020B0604020202020204" pitchFamily="34" charset="0"/>
              <a:buChar char="•"/>
            </a:pPr>
            <a:r>
              <a:rPr lang="en-AU" sz="2800" dirty="0" smtClean="0"/>
              <a:t>Capture</a:t>
            </a:r>
            <a:r>
              <a:rPr lang="en-US" sz="2800" dirty="0"/>
              <a:t>–</a:t>
            </a:r>
            <a:r>
              <a:rPr lang="en-AU" sz="2800" dirty="0" smtClean="0"/>
              <a:t>mark</a:t>
            </a:r>
            <a:r>
              <a:rPr lang="en-US" sz="2800" dirty="0"/>
              <a:t>–</a:t>
            </a:r>
            <a:r>
              <a:rPr lang="en-AU" sz="2800" dirty="0" smtClean="0"/>
              <a:t>recapture </a:t>
            </a:r>
            <a:endParaRPr lang="en-AU" sz="2000" dirty="0" smtClean="0"/>
          </a:p>
          <a:p>
            <a:pPr marL="0" indent="0"/>
            <a:r>
              <a:rPr lang="en-AU" sz="2000" dirty="0" smtClean="0"/>
              <a:t>Capture</a:t>
            </a:r>
            <a:r>
              <a:rPr lang="en-US" sz="2000" dirty="0"/>
              <a:t>–</a:t>
            </a:r>
            <a:r>
              <a:rPr lang="en-AU" sz="2000" dirty="0" smtClean="0"/>
              <a:t>mark</a:t>
            </a:r>
            <a:r>
              <a:rPr lang="en-US" sz="2000" dirty="0"/>
              <a:t>–</a:t>
            </a:r>
            <a:r>
              <a:rPr lang="en-AU" sz="2000" dirty="0" smtClean="0"/>
              <a:t>recapture is used to sample mobile species. A random sample of individuals of a species is taken and an overall estimation of the abundance of the species is made.</a:t>
            </a:r>
            <a:endParaRPr lang="en-AU" sz="2800" dirty="0" smtClean="0"/>
          </a:p>
          <a:p>
            <a:r>
              <a:rPr lang="en-AU" sz="2800" dirty="0" smtClean="0"/>
              <a:t>		</a:t>
            </a:r>
            <a:endParaRPr lang="en-AU" sz="2400" dirty="0" smtClean="0"/>
          </a:p>
        </p:txBody>
      </p:sp>
      <p:sp>
        <p:nvSpPr>
          <p:cNvPr id="9218" name="Title 1"/>
          <p:cNvSpPr>
            <a:spLocks noGrp="1"/>
          </p:cNvSpPr>
          <p:nvPr>
            <p:ph type="title"/>
          </p:nvPr>
        </p:nvSpPr>
        <p:spPr>
          <a:xfrm>
            <a:off x="157639" y="687288"/>
            <a:ext cx="8229600" cy="685800"/>
          </a:xfrm>
        </p:spPr>
        <p:txBody>
          <a:bodyPr/>
          <a:lstStyle/>
          <a:p>
            <a:pPr>
              <a:lnSpc>
                <a:spcPct val="100000"/>
              </a:lnSpc>
            </a:pPr>
            <a:r>
              <a:rPr lang="en-AU" sz="3600" b="1" dirty="0" smtClean="0">
                <a:solidFill>
                  <a:schemeClr val="tx1"/>
                </a:solidFill>
              </a:rPr>
              <a:t>Measuring abundance</a:t>
            </a:r>
          </a:p>
        </p:txBody>
      </p:sp>
      <p:sp>
        <p:nvSpPr>
          <p:cNvPr id="6" name="Rectangle 5"/>
          <p:cNvSpPr/>
          <p:nvPr/>
        </p:nvSpPr>
        <p:spPr>
          <a:xfrm>
            <a:off x="152400" y="164068"/>
            <a:ext cx="4120039" cy="523220"/>
          </a:xfrm>
          <a:prstGeom prst="rect">
            <a:avLst/>
          </a:prstGeom>
        </p:spPr>
        <p:txBody>
          <a:bodyPr wrap="none">
            <a:spAutoFit/>
          </a:bodyPr>
          <a:lstStyle/>
          <a:p>
            <a:r>
              <a:rPr lang="en-AU" sz="2800" b="1" dirty="0" smtClean="0">
                <a:solidFill>
                  <a:schemeClr val="bg1"/>
                </a:solidFill>
              </a:rPr>
              <a:t>Measuring populations</a:t>
            </a:r>
            <a:endParaRPr lang="en-US" sz="2800"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a:lnSpc>
                <a:spcPct val="100000"/>
              </a:lnSpc>
            </a:pPr>
            <a:r>
              <a:rPr lang="en-AU" sz="3600" b="1" dirty="0" smtClean="0">
                <a:solidFill>
                  <a:schemeClr val="tx1"/>
                </a:solidFill>
              </a:rPr>
              <a:t>Measuring abundance</a:t>
            </a:r>
          </a:p>
        </p:txBody>
      </p:sp>
      <p:sp>
        <p:nvSpPr>
          <p:cNvPr id="9219" name="Content Placeholder 2"/>
          <p:cNvSpPr>
            <a:spLocks noGrp="1"/>
          </p:cNvSpPr>
          <p:nvPr>
            <p:ph idx="1"/>
          </p:nvPr>
        </p:nvSpPr>
        <p:spPr/>
        <p:txBody>
          <a:bodyPr/>
          <a:lstStyle/>
          <a:p>
            <a:pPr marL="457200" indent="-457200">
              <a:buFont typeface="Arial" panose="020B0604020202020204" pitchFamily="34" charset="0"/>
              <a:buChar char="•"/>
            </a:pPr>
            <a:r>
              <a:rPr lang="en-AU" sz="2800" dirty="0" smtClean="0"/>
              <a:t>Telemetry (remote tracking)</a:t>
            </a:r>
          </a:p>
          <a:p>
            <a:r>
              <a:rPr lang="en-AU" sz="2800" dirty="0" smtClean="0"/>
              <a:t>		</a:t>
            </a:r>
            <a:endParaRPr lang="en-AU" sz="2400" dirty="0" smtClean="0"/>
          </a:p>
        </p:txBody>
      </p:sp>
      <p:sp>
        <p:nvSpPr>
          <p:cNvPr id="6" name="Rectangle 5"/>
          <p:cNvSpPr/>
          <p:nvPr/>
        </p:nvSpPr>
        <p:spPr>
          <a:xfrm>
            <a:off x="152400" y="164068"/>
            <a:ext cx="4120039" cy="523220"/>
          </a:xfrm>
          <a:prstGeom prst="rect">
            <a:avLst/>
          </a:prstGeom>
        </p:spPr>
        <p:txBody>
          <a:bodyPr wrap="none">
            <a:spAutoFit/>
          </a:bodyPr>
          <a:lstStyle/>
          <a:p>
            <a:r>
              <a:rPr lang="en-AU" sz="2800" b="1" dirty="0" smtClean="0">
                <a:solidFill>
                  <a:schemeClr val="bg1"/>
                </a:solidFill>
              </a:rPr>
              <a:t>Measuring populations</a:t>
            </a:r>
            <a:endParaRPr lang="en-US" sz="2800" b="1" dirty="0"/>
          </a:p>
        </p:txBody>
      </p:sp>
      <p:pic>
        <p:nvPicPr>
          <p:cNvPr id="2" name="Picture 1"/>
          <p:cNvPicPr>
            <a:picLocks noChangeAspect="1"/>
          </p:cNvPicPr>
          <p:nvPr/>
        </p:nvPicPr>
        <p:blipFill rotWithShape="1">
          <a:blip r:embed="rId3"/>
          <a:srcRect t="3226"/>
          <a:stretch/>
        </p:blipFill>
        <p:spPr>
          <a:xfrm>
            <a:off x="2895600" y="2133600"/>
            <a:ext cx="3813879" cy="4572000"/>
          </a:xfrm>
          <a:prstGeom prst="rect">
            <a:avLst/>
          </a:prstGeom>
        </p:spPr>
      </p:pic>
      <p:pic>
        <p:nvPicPr>
          <p:cNvPr id="3" name="Picture 2"/>
          <p:cNvPicPr>
            <a:picLocks noChangeAspect="1"/>
          </p:cNvPicPr>
          <p:nvPr/>
        </p:nvPicPr>
        <p:blipFill>
          <a:blip r:embed="rId4"/>
          <a:stretch>
            <a:fillRect/>
          </a:stretch>
        </p:blipFill>
        <p:spPr>
          <a:xfrm>
            <a:off x="781617" y="5791200"/>
            <a:ext cx="2028041" cy="807006"/>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a:lnSpc>
                <a:spcPct val="100000"/>
              </a:lnSpc>
            </a:pPr>
            <a:r>
              <a:rPr lang="en-AU" sz="3600" b="1" dirty="0" smtClean="0">
                <a:solidFill>
                  <a:schemeClr val="tx1"/>
                </a:solidFill>
              </a:rPr>
              <a:t>Population density</a:t>
            </a:r>
          </a:p>
        </p:txBody>
      </p:sp>
      <p:sp>
        <p:nvSpPr>
          <p:cNvPr id="9219" name="Content Placeholder 2"/>
          <p:cNvSpPr>
            <a:spLocks noGrp="1"/>
          </p:cNvSpPr>
          <p:nvPr>
            <p:ph idx="1"/>
          </p:nvPr>
        </p:nvSpPr>
        <p:spPr>
          <a:xfrm>
            <a:off x="457200" y="1752600"/>
            <a:ext cx="8229600" cy="4114800"/>
          </a:xfrm>
        </p:spPr>
        <p:txBody>
          <a:bodyPr/>
          <a:lstStyle/>
          <a:p>
            <a:pPr>
              <a:lnSpc>
                <a:spcPct val="100000"/>
              </a:lnSpc>
              <a:buFont typeface="Arial" pitchFamily="34" charset="0"/>
              <a:buChar char="•"/>
            </a:pPr>
            <a:r>
              <a:rPr lang="en-AU" sz="2800" b="1" dirty="0" smtClean="0"/>
              <a:t>Density</a:t>
            </a:r>
            <a:r>
              <a:rPr lang="en-AU" sz="2800" dirty="0" smtClean="0"/>
              <a:t>: the </a:t>
            </a:r>
            <a:r>
              <a:rPr lang="en-US" sz="2800" kern="1200" dirty="0" smtClean="0"/>
              <a:t>number of individuals in a given area</a:t>
            </a:r>
            <a:endParaRPr lang="en-AU" sz="2800" dirty="0" smtClean="0"/>
          </a:p>
          <a:p>
            <a:pPr>
              <a:lnSpc>
                <a:spcPct val="100000"/>
              </a:lnSpc>
              <a:buFont typeface="Arial" pitchFamily="34" charset="0"/>
              <a:buChar char="•"/>
            </a:pPr>
            <a:r>
              <a:rPr lang="en-AU" sz="2800" b="1" dirty="0" smtClean="0"/>
              <a:t>Carrying capacity</a:t>
            </a:r>
            <a:r>
              <a:rPr lang="en-AU" sz="2800" dirty="0" smtClean="0"/>
              <a:t>: the maximum population size of a species that can be supported in a given environment </a:t>
            </a:r>
            <a:endParaRPr lang="en-US" sz="2800" dirty="0" smtClean="0"/>
          </a:p>
          <a:p>
            <a:pPr indent="-4763">
              <a:lnSpc>
                <a:spcPct val="100000"/>
              </a:lnSpc>
            </a:pPr>
            <a:r>
              <a:rPr lang="en-US" sz="2800" dirty="0" smtClean="0"/>
              <a:t>Knowing the density of populations can help assess an ecosystem’s ability to provide sufficient resources to support its populations.</a:t>
            </a:r>
            <a:endParaRPr lang="en-AU" sz="2800" dirty="0" smtClean="0"/>
          </a:p>
          <a:p>
            <a:r>
              <a:rPr lang="en-AU" sz="2800" dirty="0" smtClean="0"/>
              <a:t>		</a:t>
            </a:r>
            <a:endParaRPr lang="en-AU" sz="2400" dirty="0" smtClean="0"/>
          </a:p>
        </p:txBody>
      </p:sp>
      <p:sp>
        <p:nvSpPr>
          <p:cNvPr id="6" name="Rectangle 5"/>
          <p:cNvSpPr/>
          <p:nvPr/>
        </p:nvSpPr>
        <p:spPr>
          <a:xfrm>
            <a:off x="152400" y="164068"/>
            <a:ext cx="4120039" cy="523220"/>
          </a:xfrm>
          <a:prstGeom prst="rect">
            <a:avLst/>
          </a:prstGeom>
        </p:spPr>
        <p:txBody>
          <a:bodyPr wrap="none">
            <a:spAutoFit/>
          </a:bodyPr>
          <a:lstStyle/>
          <a:p>
            <a:r>
              <a:rPr lang="en-AU" sz="2800" b="1" dirty="0" smtClean="0">
                <a:solidFill>
                  <a:schemeClr val="bg1"/>
                </a:solidFill>
              </a:rPr>
              <a:t>Measuring populations</a:t>
            </a:r>
            <a:endParaRPr lang="en-US" sz="2800"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152400" y="800844"/>
            <a:ext cx="4273096" cy="685800"/>
          </a:xfrm>
        </p:spPr>
        <p:txBody>
          <a:bodyPr/>
          <a:lstStyle/>
          <a:p>
            <a:pPr>
              <a:lnSpc>
                <a:spcPct val="100000"/>
              </a:lnSpc>
            </a:pPr>
            <a:r>
              <a:rPr lang="en-AU" sz="3600" b="1" dirty="0" smtClean="0">
                <a:solidFill>
                  <a:schemeClr val="tx1"/>
                </a:solidFill>
              </a:rPr>
              <a:t>Population growth</a:t>
            </a:r>
          </a:p>
        </p:txBody>
      </p:sp>
      <p:sp>
        <p:nvSpPr>
          <p:cNvPr id="6" name="Rectangle 5"/>
          <p:cNvSpPr/>
          <p:nvPr/>
        </p:nvSpPr>
        <p:spPr>
          <a:xfrm>
            <a:off x="152400" y="164068"/>
            <a:ext cx="3877985" cy="523220"/>
          </a:xfrm>
          <a:prstGeom prst="rect">
            <a:avLst/>
          </a:prstGeom>
        </p:spPr>
        <p:txBody>
          <a:bodyPr wrap="none">
            <a:spAutoFit/>
          </a:bodyPr>
          <a:lstStyle/>
          <a:p>
            <a:r>
              <a:rPr lang="en-AU" sz="2800" b="1" dirty="0" smtClean="0">
                <a:solidFill>
                  <a:schemeClr val="bg1"/>
                </a:solidFill>
              </a:rPr>
              <a:t>Population regulation</a:t>
            </a:r>
            <a:endParaRPr lang="en-US" sz="2800" b="1" dirty="0"/>
          </a:p>
        </p:txBody>
      </p:sp>
      <p:pic>
        <p:nvPicPr>
          <p:cNvPr id="4" name="Picture 3"/>
          <p:cNvPicPr>
            <a:picLocks noChangeAspect="1"/>
          </p:cNvPicPr>
          <p:nvPr/>
        </p:nvPicPr>
        <p:blipFill rotWithShape="1">
          <a:blip r:embed="rId3"/>
          <a:srcRect t="7220" r="408"/>
          <a:stretch/>
        </p:blipFill>
        <p:spPr>
          <a:xfrm>
            <a:off x="457200" y="1600200"/>
            <a:ext cx="8332621" cy="505616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182880" y="817173"/>
            <a:ext cx="4724400" cy="685800"/>
          </a:xfrm>
        </p:spPr>
        <p:txBody>
          <a:bodyPr/>
          <a:lstStyle/>
          <a:p>
            <a:pPr>
              <a:lnSpc>
                <a:spcPct val="100000"/>
              </a:lnSpc>
            </a:pPr>
            <a:r>
              <a:rPr lang="en-AU" sz="3600" b="1" dirty="0" smtClean="0">
                <a:solidFill>
                  <a:schemeClr val="tx1"/>
                </a:solidFill>
              </a:rPr>
              <a:t>Population growth</a:t>
            </a:r>
          </a:p>
        </p:txBody>
      </p:sp>
      <p:sp>
        <p:nvSpPr>
          <p:cNvPr id="6" name="Rectangle 5"/>
          <p:cNvSpPr/>
          <p:nvPr/>
        </p:nvSpPr>
        <p:spPr>
          <a:xfrm>
            <a:off x="152400" y="164068"/>
            <a:ext cx="3877985" cy="523220"/>
          </a:xfrm>
          <a:prstGeom prst="rect">
            <a:avLst/>
          </a:prstGeom>
        </p:spPr>
        <p:txBody>
          <a:bodyPr wrap="none">
            <a:spAutoFit/>
          </a:bodyPr>
          <a:lstStyle/>
          <a:p>
            <a:r>
              <a:rPr lang="en-AU" sz="2800" b="1" dirty="0" smtClean="0">
                <a:solidFill>
                  <a:schemeClr val="bg1"/>
                </a:solidFill>
              </a:rPr>
              <a:t>Population regulation</a:t>
            </a:r>
            <a:endParaRPr lang="en-US" sz="2800" b="1" dirty="0"/>
          </a:p>
        </p:txBody>
      </p:sp>
      <p:pic>
        <p:nvPicPr>
          <p:cNvPr id="4" name="Picture 3"/>
          <p:cNvPicPr>
            <a:picLocks noChangeAspect="1"/>
          </p:cNvPicPr>
          <p:nvPr/>
        </p:nvPicPr>
        <p:blipFill rotWithShape="1">
          <a:blip r:embed="rId3"/>
          <a:srcRect t="10991" r="209" b="4220"/>
          <a:stretch/>
        </p:blipFill>
        <p:spPr>
          <a:xfrm>
            <a:off x="152400" y="1676400"/>
            <a:ext cx="8805012" cy="3977124"/>
          </a:xfrm>
          <a:prstGeom prst="rect">
            <a:avLst/>
          </a:prstGeom>
        </p:spPr>
      </p:pic>
      <p:pic>
        <p:nvPicPr>
          <p:cNvPr id="5" name="Picture 4"/>
          <p:cNvPicPr>
            <a:picLocks noChangeAspect="1"/>
          </p:cNvPicPr>
          <p:nvPr/>
        </p:nvPicPr>
        <p:blipFill>
          <a:blip r:embed="rId4"/>
          <a:stretch>
            <a:fillRect/>
          </a:stretch>
        </p:blipFill>
        <p:spPr>
          <a:xfrm>
            <a:off x="0" y="5714999"/>
            <a:ext cx="1843714" cy="94782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152400" y="762000"/>
            <a:ext cx="4343400" cy="685800"/>
          </a:xfrm>
        </p:spPr>
        <p:txBody>
          <a:bodyPr/>
          <a:lstStyle/>
          <a:p>
            <a:pPr>
              <a:lnSpc>
                <a:spcPct val="100000"/>
              </a:lnSpc>
            </a:pPr>
            <a:r>
              <a:rPr lang="en-AU" sz="3600" b="1" dirty="0" smtClean="0">
                <a:solidFill>
                  <a:schemeClr val="tx1"/>
                </a:solidFill>
              </a:rPr>
              <a:t>Population growth</a:t>
            </a:r>
          </a:p>
        </p:txBody>
      </p:sp>
      <p:sp>
        <p:nvSpPr>
          <p:cNvPr id="6" name="Rectangle 5"/>
          <p:cNvSpPr/>
          <p:nvPr/>
        </p:nvSpPr>
        <p:spPr>
          <a:xfrm>
            <a:off x="152400" y="164068"/>
            <a:ext cx="3877985" cy="523220"/>
          </a:xfrm>
          <a:prstGeom prst="rect">
            <a:avLst/>
          </a:prstGeom>
        </p:spPr>
        <p:txBody>
          <a:bodyPr wrap="none">
            <a:spAutoFit/>
          </a:bodyPr>
          <a:lstStyle/>
          <a:p>
            <a:r>
              <a:rPr lang="en-AU" sz="2800" b="1" dirty="0" smtClean="0">
                <a:solidFill>
                  <a:schemeClr val="bg1"/>
                </a:solidFill>
              </a:rPr>
              <a:t>Population regulation</a:t>
            </a:r>
            <a:endParaRPr lang="en-US" sz="2800" b="1" dirty="0"/>
          </a:p>
        </p:txBody>
      </p:sp>
      <p:pic>
        <p:nvPicPr>
          <p:cNvPr id="2" name="Picture 1"/>
          <p:cNvPicPr>
            <a:picLocks noChangeAspect="1"/>
          </p:cNvPicPr>
          <p:nvPr/>
        </p:nvPicPr>
        <p:blipFill>
          <a:blip r:embed="rId3"/>
          <a:stretch>
            <a:fillRect/>
          </a:stretch>
        </p:blipFill>
        <p:spPr>
          <a:xfrm>
            <a:off x="1295400" y="1489855"/>
            <a:ext cx="7743825" cy="516255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 y="164068"/>
            <a:ext cx="3877985" cy="523220"/>
          </a:xfrm>
          <a:prstGeom prst="rect">
            <a:avLst/>
          </a:prstGeom>
        </p:spPr>
        <p:txBody>
          <a:bodyPr wrap="none">
            <a:spAutoFit/>
          </a:bodyPr>
          <a:lstStyle/>
          <a:p>
            <a:r>
              <a:rPr lang="en-AU" sz="2800" b="1" dirty="0" smtClean="0">
                <a:solidFill>
                  <a:schemeClr val="bg1"/>
                </a:solidFill>
              </a:rPr>
              <a:t>Population regulation</a:t>
            </a:r>
            <a:endParaRPr lang="en-US" sz="2800" b="1" dirty="0"/>
          </a:p>
        </p:txBody>
      </p:sp>
      <p:pic>
        <p:nvPicPr>
          <p:cNvPr id="2" name="Picture 1"/>
          <p:cNvPicPr>
            <a:picLocks noChangeAspect="1"/>
          </p:cNvPicPr>
          <p:nvPr/>
        </p:nvPicPr>
        <p:blipFill rotWithShape="1">
          <a:blip r:embed="rId3"/>
          <a:srcRect r="-959" b="26335"/>
          <a:stretch/>
        </p:blipFill>
        <p:spPr>
          <a:xfrm>
            <a:off x="426720" y="1463753"/>
            <a:ext cx="5791200" cy="4572000"/>
          </a:xfrm>
          <a:prstGeom prst="rect">
            <a:avLst/>
          </a:prstGeom>
        </p:spPr>
      </p:pic>
      <p:pic>
        <p:nvPicPr>
          <p:cNvPr id="8" name="Picture 7"/>
          <p:cNvPicPr>
            <a:picLocks noChangeAspect="1"/>
          </p:cNvPicPr>
          <p:nvPr/>
        </p:nvPicPr>
        <p:blipFill rotWithShape="1">
          <a:blip r:embed="rId3"/>
          <a:srcRect t="73691" r="40133" b="9302"/>
          <a:stretch/>
        </p:blipFill>
        <p:spPr>
          <a:xfrm>
            <a:off x="462659" y="5901228"/>
            <a:ext cx="2460773" cy="756396"/>
          </a:xfrm>
          <a:prstGeom prst="rect">
            <a:avLst/>
          </a:prstGeom>
        </p:spPr>
      </p:pic>
      <p:sp>
        <p:nvSpPr>
          <p:cNvPr id="9218" name="Title 1"/>
          <p:cNvSpPr>
            <a:spLocks noGrp="1"/>
          </p:cNvSpPr>
          <p:nvPr>
            <p:ph type="title"/>
          </p:nvPr>
        </p:nvSpPr>
        <p:spPr>
          <a:xfrm>
            <a:off x="457200" y="804871"/>
            <a:ext cx="8229600" cy="685800"/>
          </a:xfrm>
        </p:spPr>
        <p:txBody>
          <a:bodyPr/>
          <a:lstStyle/>
          <a:p>
            <a:pPr>
              <a:lnSpc>
                <a:spcPct val="100000"/>
              </a:lnSpc>
            </a:pPr>
            <a:r>
              <a:rPr lang="en-AU" sz="3600" b="1" dirty="0" smtClean="0">
                <a:solidFill>
                  <a:schemeClr val="tx1"/>
                </a:solidFill>
              </a:rPr>
              <a:t>Population growth</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a:lnSpc>
                <a:spcPct val="100000"/>
              </a:lnSpc>
            </a:pPr>
            <a:r>
              <a:rPr lang="en-AU" sz="3600" b="1" dirty="0" smtClean="0">
                <a:solidFill>
                  <a:schemeClr val="tx1"/>
                </a:solidFill>
              </a:rPr>
              <a:t>Controlling populations</a:t>
            </a:r>
          </a:p>
        </p:txBody>
      </p:sp>
      <p:sp>
        <p:nvSpPr>
          <p:cNvPr id="6" name="Rectangle 5"/>
          <p:cNvSpPr/>
          <p:nvPr/>
        </p:nvSpPr>
        <p:spPr>
          <a:xfrm>
            <a:off x="152400" y="164068"/>
            <a:ext cx="3999813" cy="523220"/>
          </a:xfrm>
          <a:prstGeom prst="rect">
            <a:avLst/>
          </a:prstGeom>
        </p:spPr>
        <p:txBody>
          <a:bodyPr wrap="none">
            <a:spAutoFit/>
          </a:bodyPr>
          <a:lstStyle/>
          <a:p>
            <a:r>
              <a:rPr lang="en-AU" sz="2800" b="1" dirty="0" smtClean="0">
                <a:solidFill>
                  <a:schemeClr val="bg1"/>
                </a:solidFill>
              </a:rPr>
              <a:t>Restoring populations</a:t>
            </a:r>
            <a:endParaRPr lang="en-US" sz="2800" b="1" dirty="0"/>
          </a:p>
        </p:txBody>
      </p:sp>
      <p:sp>
        <p:nvSpPr>
          <p:cNvPr id="5" name="Content Placeholder 4"/>
          <p:cNvSpPr>
            <a:spLocks noGrp="1"/>
          </p:cNvSpPr>
          <p:nvPr>
            <p:ph idx="1"/>
          </p:nvPr>
        </p:nvSpPr>
        <p:spPr/>
        <p:txBody>
          <a:bodyPr/>
          <a:lstStyle/>
          <a:p>
            <a:pPr>
              <a:lnSpc>
                <a:spcPct val="100000"/>
              </a:lnSpc>
              <a:buFont typeface="Arial" pitchFamily="34" charset="0"/>
              <a:buChar char="•"/>
            </a:pPr>
            <a:r>
              <a:rPr lang="en-US" sz="2800" dirty="0" smtClean="0"/>
              <a:t>The rate of species lost is alarming, but there are examples of species being restored through:</a:t>
            </a:r>
            <a:endParaRPr lang="en-US" sz="2800" dirty="0"/>
          </a:p>
          <a:p>
            <a:pPr>
              <a:lnSpc>
                <a:spcPct val="100000"/>
              </a:lnSpc>
              <a:buFont typeface="Arial" pitchFamily="34" charset="0"/>
              <a:buChar char="•"/>
            </a:pPr>
            <a:r>
              <a:rPr lang="en-US" sz="2200" dirty="0" smtClean="0"/>
              <a:t>natural cycles of population change</a:t>
            </a:r>
          </a:p>
          <a:p>
            <a:pPr>
              <a:lnSpc>
                <a:spcPct val="100000"/>
              </a:lnSpc>
              <a:buFont typeface="Arial" pitchFamily="34" charset="0"/>
              <a:buChar char="•"/>
            </a:pPr>
            <a:r>
              <a:rPr lang="en-US" sz="2200" dirty="0" smtClean="0"/>
              <a:t>careful management</a:t>
            </a:r>
          </a:p>
          <a:p>
            <a:pPr>
              <a:lnSpc>
                <a:spcPct val="100000"/>
              </a:lnSpc>
              <a:buFont typeface="Arial" pitchFamily="34" charset="0"/>
              <a:buChar char="•"/>
            </a:pPr>
            <a:r>
              <a:rPr lang="en-US" sz="2200" dirty="0" smtClean="0"/>
              <a:t>legal protection of species.</a:t>
            </a:r>
            <a:endParaRPr lang="en-US" sz="2200" dirty="0"/>
          </a:p>
        </p:txBody>
      </p:sp>
      <p:sp>
        <p:nvSpPr>
          <p:cNvPr id="7" name="TextBox 6"/>
          <p:cNvSpPr txBox="1"/>
          <p:nvPr/>
        </p:nvSpPr>
        <p:spPr>
          <a:xfrm>
            <a:off x="533400" y="4593104"/>
            <a:ext cx="7543799" cy="369332"/>
          </a:xfrm>
          <a:prstGeom prst="rect">
            <a:avLst/>
          </a:prstGeom>
          <a:noFill/>
        </p:spPr>
        <p:txBody>
          <a:bodyPr wrap="square" rtlCol="0">
            <a:spAutoFit/>
          </a:bodyPr>
          <a:lstStyle/>
          <a:p>
            <a:r>
              <a:rPr lang="en-US" dirty="0" smtClean="0"/>
              <a:t>Read the case study, ‘Breeding, releasing and succeeding’ on page 118</a:t>
            </a:r>
          </a:p>
        </p:txBody>
      </p:sp>
      <p:sp>
        <p:nvSpPr>
          <p:cNvPr id="8" name="Rectangle 7"/>
          <p:cNvSpPr/>
          <p:nvPr/>
        </p:nvSpPr>
        <p:spPr bwMode="auto">
          <a:xfrm>
            <a:off x="533400" y="4543336"/>
            <a:ext cx="7467600" cy="562064"/>
          </a:xfrm>
          <a:prstGeom prst="rect">
            <a:avLst/>
          </a:prstGeom>
          <a:noFill/>
          <a:ln w="19050" cap="flat" cmpd="sng" algn="ctr">
            <a:solidFill>
              <a:schemeClr val="accent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a:lnSpc>
                <a:spcPct val="100000"/>
              </a:lnSpc>
            </a:pPr>
            <a:r>
              <a:rPr lang="en-AU" sz="3600" b="1" dirty="0" smtClean="0">
                <a:solidFill>
                  <a:schemeClr val="tx1"/>
                </a:solidFill>
              </a:rPr>
              <a:t>Controlling populations</a:t>
            </a:r>
          </a:p>
        </p:txBody>
      </p:sp>
      <p:sp>
        <p:nvSpPr>
          <p:cNvPr id="6" name="Rectangle 5"/>
          <p:cNvSpPr/>
          <p:nvPr/>
        </p:nvSpPr>
        <p:spPr>
          <a:xfrm>
            <a:off x="152400" y="164068"/>
            <a:ext cx="3999813" cy="523220"/>
          </a:xfrm>
          <a:prstGeom prst="rect">
            <a:avLst/>
          </a:prstGeom>
        </p:spPr>
        <p:txBody>
          <a:bodyPr wrap="none">
            <a:spAutoFit/>
          </a:bodyPr>
          <a:lstStyle/>
          <a:p>
            <a:r>
              <a:rPr lang="en-AU" sz="2800" b="1" dirty="0" smtClean="0">
                <a:solidFill>
                  <a:schemeClr val="bg1"/>
                </a:solidFill>
              </a:rPr>
              <a:t>Restoring populations</a:t>
            </a:r>
            <a:endParaRPr lang="en-US" sz="2800" b="1" dirty="0"/>
          </a:p>
        </p:txBody>
      </p:sp>
      <p:sp>
        <p:nvSpPr>
          <p:cNvPr id="5" name="Content Placeholder 4"/>
          <p:cNvSpPr>
            <a:spLocks noGrp="1"/>
          </p:cNvSpPr>
          <p:nvPr>
            <p:ph idx="1"/>
          </p:nvPr>
        </p:nvSpPr>
        <p:spPr>
          <a:xfrm>
            <a:off x="457200" y="1828492"/>
            <a:ext cx="8229600" cy="4114800"/>
          </a:xfrm>
        </p:spPr>
        <p:txBody>
          <a:bodyPr/>
          <a:lstStyle/>
          <a:p>
            <a:pPr>
              <a:buFont typeface="Arial" pitchFamily="34" charset="0"/>
              <a:buChar char="•"/>
            </a:pPr>
            <a:r>
              <a:rPr lang="en-US" sz="2800" dirty="0" smtClean="0"/>
              <a:t>Chemical and biological control</a:t>
            </a:r>
          </a:p>
          <a:p>
            <a:r>
              <a:rPr lang="en-US" sz="2200" dirty="0" smtClean="0"/>
              <a:t>There are four kinds of biological control </a:t>
            </a:r>
            <a:r>
              <a:rPr lang="en-US" sz="2200" dirty="0" smtClean="0"/>
              <a:t>agents.</a:t>
            </a:r>
            <a:endParaRPr lang="en-US" sz="2200" dirty="0" smtClean="0"/>
          </a:p>
          <a:p>
            <a:r>
              <a:rPr lang="en-US" sz="2200" dirty="0" smtClean="0"/>
              <a:t>1. </a:t>
            </a:r>
            <a:r>
              <a:rPr lang="en-US" sz="2200" b="1" dirty="0"/>
              <a:t>G</a:t>
            </a:r>
            <a:r>
              <a:rPr lang="en-US" sz="2200" b="1" dirty="0" smtClean="0"/>
              <a:t>eneral </a:t>
            </a:r>
            <a:r>
              <a:rPr lang="en-US" sz="2200" b="1" dirty="0" smtClean="0"/>
              <a:t>predators</a:t>
            </a:r>
            <a:r>
              <a:rPr lang="en-US" sz="2200" dirty="0" smtClean="0"/>
              <a:t>: organisms that consume a great variety of pest </a:t>
            </a:r>
            <a:r>
              <a:rPr lang="en-US" sz="2200" dirty="0" smtClean="0"/>
              <a:t>species; </a:t>
            </a:r>
            <a:r>
              <a:rPr lang="en-US" sz="2200" dirty="0" smtClean="0"/>
              <a:t>e.g. ladybugs, target aphids, caterpillars, mites and small beetles</a:t>
            </a:r>
          </a:p>
          <a:p>
            <a:r>
              <a:rPr lang="en-US" sz="2200" dirty="0" smtClean="0"/>
              <a:t>2. </a:t>
            </a:r>
            <a:r>
              <a:rPr lang="en-US" sz="2200" b="1" dirty="0" err="1"/>
              <a:t>S</a:t>
            </a:r>
            <a:r>
              <a:rPr lang="en-US" sz="2200" b="1" dirty="0" err="1" smtClean="0"/>
              <a:t>pecialised</a:t>
            </a:r>
            <a:r>
              <a:rPr lang="en-US" sz="2200" b="1" dirty="0" smtClean="0"/>
              <a:t> </a:t>
            </a:r>
            <a:r>
              <a:rPr lang="en-US" sz="2200" b="1" dirty="0" smtClean="0"/>
              <a:t>predators</a:t>
            </a:r>
            <a:r>
              <a:rPr lang="en-US" sz="2200" dirty="0" smtClean="0"/>
              <a:t>: organisms that target one pest </a:t>
            </a:r>
            <a:r>
              <a:rPr lang="en-US" sz="2200" dirty="0" smtClean="0"/>
              <a:t>species, </a:t>
            </a:r>
            <a:r>
              <a:rPr lang="en-US" sz="2200" dirty="0" smtClean="0"/>
              <a:t>e.g. dragonflies target all life stages of mosquitoes</a:t>
            </a:r>
          </a:p>
          <a:p>
            <a:r>
              <a:rPr lang="en-US" sz="2200" dirty="0" smtClean="0"/>
              <a:t>3. </a:t>
            </a:r>
            <a:r>
              <a:rPr lang="en-US" sz="2200" b="1" dirty="0"/>
              <a:t>P</a:t>
            </a:r>
            <a:r>
              <a:rPr lang="en-US" sz="2200" b="1" dirty="0" smtClean="0"/>
              <a:t>arasites</a:t>
            </a:r>
            <a:r>
              <a:rPr lang="en-US" sz="2200" dirty="0" smtClean="0"/>
              <a:t>: e.g. wasps lay their eggs in the bodies of hosts, leading to the host’s death.</a:t>
            </a:r>
          </a:p>
          <a:p>
            <a:r>
              <a:rPr lang="en-US" sz="2200" dirty="0" smtClean="0"/>
              <a:t>4. </a:t>
            </a:r>
            <a:r>
              <a:rPr lang="en-US" sz="2200" b="1" dirty="0" smtClean="0"/>
              <a:t>Microbial </a:t>
            </a:r>
            <a:r>
              <a:rPr lang="en-US" sz="2200" b="1" dirty="0" smtClean="0"/>
              <a:t>diseases</a:t>
            </a:r>
            <a:r>
              <a:rPr lang="en-US" sz="2200" dirty="0" smtClean="0"/>
              <a:t>: caused by bacteria, fungi and viruses that target species and cause death.</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a:lnSpc>
                <a:spcPct val="100000"/>
              </a:lnSpc>
            </a:pPr>
            <a:r>
              <a:rPr lang="en-AU" sz="3600" b="1" dirty="0" smtClean="0">
                <a:solidFill>
                  <a:schemeClr val="tx1"/>
                </a:solidFill>
              </a:rPr>
              <a:t>Controlling populations</a:t>
            </a:r>
          </a:p>
        </p:txBody>
      </p:sp>
      <p:sp>
        <p:nvSpPr>
          <p:cNvPr id="6" name="Rectangle 5"/>
          <p:cNvSpPr/>
          <p:nvPr/>
        </p:nvSpPr>
        <p:spPr>
          <a:xfrm>
            <a:off x="152400" y="164068"/>
            <a:ext cx="3999813" cy="523220"/>
          </a:xfrm>
          <a:prstGeom prst="rect">
            <a:avLst/>
          </a:prstGeom>
        </p:spPr>
        <p:txBody>
          <a:bodyPr wrap="none">
            <a:spAutoFit/>
          </a:bodyPr>
          <a:lstStyle/>
          <a:p>
            <a:r>
              <a:rPr lang="en-AU" sz="2800" b="1" dirty="0" smtClean="0">
                <a:solidFill>
                  <a:schemeClr val="bg1"/>
                </a:solidFill>
              </a:rPr>
              <a:t>Restoring populations</a:t>
            </a:r>
            <a:endParaRPr lang="en-US" sz="2800" b="1" dirty="0"/>
          </a:p>
        </p:txBody>
      </p:sp>
      <p:sp>
        <p:nvSpPr>
          <p:cNvPr id="5" name="Content Placeholder 4"/>
          <p:cNvSpPr>
            <a:spLocks noGrp="1"/>
          </p:cNvSpPr>
          <p:nvPr>
            <p:ph idx="1"/>
          </p:nvPr>
        </p:nvSpPr>
        <p:spPr>
          <a:xfrm>
            <a:off x="381000" y="1905000"/>
            <a:ext cx="8229600" cy="4114800"/>
          </a:xfrm>
        </p:spPr>
        <p:txBody>
          <a:bodyPr/>
          <a:lstStyle/>
          <a:p>
            <a:pPr>
              <a:buFont typeface="Arial" pitchFamily="34" charset="0"/>
              <a:buChar char="•"/>
            </a:pPr>
            <a:r>
              <a:rPr lang="en-US" sz="2800" dirty="0" smtClean="0"/>
              <a:t>Culling</a:t>
            </a:r>
          </a:p>
          <a:p>
            <a:pPr>
              <a:buFont typeface="Arial" pitchFamily="34" charset="0"/>
              <a:buChar char="•"/>
            </a:pPr>
            <a:endParaRPr lang="en-US" sz="2800" dirty="0" smtClean="0"/>
          </a:p>
          <a:p>
            <a:r>
              <a:rPr lang="en-US" sz="2200" dirty="0" smtClean="0"/>
              <a:t>Culling ensures the</a:t>
            </a:r>
            <a:r>
              <a:rPr lang="en-US" sz="2200" dirty="0" smtClean="0"/>
              <a:t>:</a:t>
            </a:r>
          </a:p>
          <a:p>
            <a:pPr>
              <a:buFont typeface="Arial" panose="020B0604020202020204" pitchFamily="34" charset="0"/>
              <a:buChar char="•"/>
            </a:pPr>
            <a:r>
              <a:rPr lang="en-US" sz="2200" dirty="0"/>
              <a:t>s</a:t>
            </a:r>
            <a:r>
              <a:rPr lang="en-US" sz="2200" dirty="0" smtClean="0"/>
              <a:t>ustainability of ecosystems</a:t>
            </a:r>
          </a:p>
          <a:p>
            <a:pPr>
              <a:buFont typeface="Arial" panose="020B0604020202020204" pitchFamily="34" charset="0"/>
              <a:buChar char="•"/>
            </a:pPr>
            <a:r>
              <a:rPr lang="en-US" sz="2200" dirty="0"/>
              <a:t>v</a:t>
            </a:r>
            <a:r>
              <a:rPr lang="en-US" sz="2200" dirty="0" smtClean="0"/>
              <a:t>iability of native species.</a:t>
            </a:r>
            <a:endParaRPr lang="en-US" sz="2200"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4876800" cy="457200"/>
          </a:xfrm>
        </p:spPr>
        <p:txBody>
          <a:bodyPr/>
          <a:lstStyle/>
          <a:p>
            <a:pPr eaLnBrk="1" hangingPunct="1"/>
            <a:r>
              <a:rPr lang="en-US" sz="2800" b="1" dirty="0" smtClean="0">
                <a:solidFill>
                  <a:schemeClr val="bg1"/>
                </a:solidFill>
                <a:cs typeface="Arial" charset="0"/>
              </a:rPr>
              <a:t>What is a population?</a:t>
            </a:r>
          </a:p>
        </p:txBody>
      </p:sp>
      <p:sp>
        <p:nvSpPr>
          <p:cNvPr id="4" name="TextBox 3"/>
          <p:cNvSpPr txBox="1"/>
          <p:nvPr/>
        </p:nvSpPr>
        <p:spPr>
          <a:xfrm>
            <a:off x="152400" y="914400"/>
            <a:ext cx="8458200" cy="1384995"/>
          </a:xfrm>
          <a:prstGeom prst="rect">
            <a:avLst/>
          </a:prstGeom>
          <a:noFill/>
        </p:spPr>
        <p:txBody>
          <a:bodyPr wrap="square" rtlCol="0">
            <a:spAutoFit/>
          </a:bodyPr>
          <a:lstStyle/>
          <a:p>
            <a:r>
              <a:rPr lang="en-US" sz="2800" dirty="0" smtClean="0"/>
              <a:t>A</a:t>
            </a:r>
            <a:r>
              <a:rPr lang="en-US" sz="2800" b="1" dirty="0" smtClean="0"/>
              <a:t> population </a:t>
            </a:r>
            <a:r>
              <a:rPr lang="en-US" sz="2800" dirty="0" smtClean="0"/>
              <a:t>is a group of individuals belonging to the same species living in a particular area at the same time.</a:t>
            </a:r>
            <a:endParaRPr lang="en-US" sz="2800" dirty="0"/>
          </a:p>
        </p:txBody>
      </p:sp>
      <p:sp>
        <p:nvSpPr>
          <p:cNvPr id="2" name="TextBox 1"/>
          <p:cNvSpPr txBox="1"/>
          <p:nvPr/>
        </p:nvSpPr>
        <p:spPr>
          <a:xfrm>
            <a:off x="5852160" y="3276600"/>
            <a:ext cx="3139440" cy="923330"/>
          </a:xfrm>
          <a:prstGeom prst="rect">
            <a:avLst/>
          </a:prstGeom>
          <a:noFill/>
        </p:spPr>
        <p:txBody>
          <a:bodyPr wrap="square" rtlCol="0">
            <a:spAutoFit/>
          </a:bodyPr>
          <a:lstStyle/>
          <a:p>
            <a:r>
              <a:rPr lang="en-AU" b="1" dirty="0" smtClean="0"/>
              <a:t>Figure 5.1</a:t>
            </a:r>
          </a:p>
          <a:p>
            <a:r>
              <a:rPr lang="en-AU" dirty="0" smtClean="0"/>
              <a:t>The grey-headed flying fox, </a:t>
            </a:r>
            <a:r>
              <a:rPr lang="en-AU" i="1" dirty="0" err="1"/>
              <a:t>Pteropus</a:t>
            </a:r>
            <a:r>
              <a:rPr lang="en-AU" i="1" dirty="0"/>
              <a:t> </a:t>
            </a:r>
            <a:r>
              <a:rPr lang="en-AU" i="1" dirty="0" err="1"/>
              <a:t>poliocephalus</a:t>
            </a:r>
            <a:endParaRPr lang="en-AU" dirty="0"/>
          </a:p>
        </p:txBody>
      </p:sp>
      <p:pic>
        <p:nvPicPr>
          <p:cNvPr id="3" name="Picture 2"/>
          <p:cNvPicPr>
            <a:picLocks noChangeAspect="1"/>
          </p:cNvPicPr>
          <p:nvPr/>
        </p:nvPicPr>
        <p:blipFill rotWithShape="1">
          <a:blip r:embed="rId3"/>
          <a:srcRect l="-46" t="4938" r="1"/>
          <a:stretch/>
        </p:blipFill>
        <p:spPr>
          <a:xfrm>
            <a:off x="2133600" y="2057400"/>
            <a:ext cx="3681549" cy="4400550"/>
          </a:xfrm>
          <a:prstGeom prst="rect">
            <a:avLst/>
          </a:prstGeom>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762000"/>
            <a:ext cx="8229600" cy="685800"/>
          </a:xfrm>
        </p:spPr>
        <p:txBody>
          <a:bodyPr/>
          <a:lstStyle/>
          <a:p>
            <a:pPr>
              <a:lnSpc>
                <a:spcPct val="100000"/>
              </a:lnSpc>
            </a:pPr>
            <a:r>
              <a:rPr lang="en-AU" sz="3600" b="1" dirty="0" smtClean="0">
                <a:solidFill>
                  <a:schemeClr val="tx1"/>
                </a:solidFill>
              </a:rPr>
              <a:t>Reintroducing populations</a:t>
            </a:r>
          </a:p>
        </p:txBody>
      </p:sp>
      <p:sp>
        <p:nvSpPr>
          <p:cNvPr id="6" name="Rectangle 5"/>
          <p:cNvSpPr/>
          <p:nvPr/>
        </p:nvSpPr>
        <p:spPr>
          <a:xfrm>
            <a:off x="152400" y="164068"/>
            <a:ext cx="3999813" cy="523220"/>
          </a:xfrm>
          <a:prstGeom prst="rect">
            <a:avLst/>
          </a:prstGeom>
        </p:spPr>
        <p:txBody>
          <a:bodyPr wrap="none">
            <a:spAutoFit/>
          </a:bodyPr>
          <a:lstStyle/>
          <a:p>
            <a:r>
              <a:rPr lang="en-AU" sz="2800" b="1" dirty="0" smtClean="0">
                <a:solidFill>
                  <a:schemeClr val="bg1"/>
                </a:solidFill>
              </a:rPr>
              <a:t>Restoring populations</a:t>
            </a:r>
            <a:endParaRPr lang="en-US" sz="2800" b="1" dirty="0"/>
          </a:p>
        </p:txBody>
      </p:sp>
      <p:sp>
        <p:nvSpPr>
          <p:cNvPr id="5" name="Content Placeholder 4"/>
          <p:cNvSpPr>
            <a:spLocks noGrp="1"/>
          </p:cNvSpPr>
          <p:nvPr>
            <p:ph idx="1"/>
          </p:nvPr>
        </p:nvSpPr>
        <p:spPr>
          <a:xfrm>
            <a:off x="226423" y="1522512"/>
            <a:ext cx="8691154" cy="4114800"/>
          </a:xfrm>
        </p:spPr>
        <p:txBody>
          <a:bodyPr/>
          <a:lstStyle/>
          <a:p>
            <a:pPr>
              <a:lnSpc>
                <a:spcPct val="100000"/>
              </a:lnSpc>
              <a:buFont typeface="Arial" pitchFamily="34" charset="0"/>
              <a:buChar char="•"/>
            </a:pPr>
            <a:r>
              <a:rPr lang="en-US" sz="2400" dirty="0" smtClean="0"/>
              <a:t>Invasion of pest species devastates native populations.</a:t>
            </a:r>
          </a:p>
          <a:p>
            <a:pPr>
              <a:lnSpc>
                <a:spcPct val="100000"/>
              </a:lnSpc>
              <a:buFont typeface="Arial" pitchFamily="34" charset="0"/>
              <a:buChar char="•"/>
            </a:pPr>
            <a:r>
              <a:rPr lang="en-US" sz="2400" dirty="0" smtClean="0"/>
              <a:t>Native populations decline due to:</a:t>
            </a:r>
          </a:p>
          <a:p>
            <a:pPr lvl="3">
              <a:lnSpc>
                <a:spcPct val="100000"/>
              </a:lnSpc>
              <a:buClrTx/>
              <a:buFont typeface="Arial" pitchFamily="34" charset="0"/>
              <a:buChar char="-"/>
            </a:pPr>
            <a:r>
              <a:rPr lang="en-US" sz="2400" kern="1200" dirty="0" smtClean="0"/>
              <a:t>a lack of resources</a:t>
            </a:r>
          </a:p>
          <a:p>
            <a:pPr lvl="3">
              <a:lnSpc>
                <a:spcPct val="100000"/>
              </a:lnSpc>
              <a:buClrTx/>
              <a:buFont typeface="Arial" pitchFamily="34" charset="0"/>
              <a:buChar char="-"/>
            </a:pPr>
            <a:r>
              <a:rPr lang="en-US" sz="2400" kern="1200" dirty="0" smtClean="0"/>
              <a:t>a loss of habitat</a:t>
            </a:r>
          </a:p>
          <a:p>
            <a:pPr lvl="3">
              <a:lnSpc>
                <a:spcPct val="100000"/>
              </a:lnSpc>
              <a:buClrTx/>
              <a:buFont typeface="Arial" pitchFamily="34" charset="0"/>
              <a:buChar char="-"/>
            </a:pPr>
            <a:r>
              <a:rPr lang="en-US" sz="2400" kern="1200" dirty="0"/>
              <a:t>p</a:t>
            </a:r>
            <a:r>
              <a:rPr lang="en-US" sz="2400" kern="1200" dirty="0" smtClean="0"/>
              <a:t>redation.</a:t>
            </a:r>
            <a:endParaRPr lang="en-US" sz="2400" kern="1200" dirty="0" smtClean="0"/>
          </a:p>
          <a:p>
            <a:pPr>
              <a:lnSpc>
                <a:spcPct val="100000"/>
              </a:lnSpc>
              <a:buFont typeface="Arial" pitchFamily="34" charset="0"/>
              <a:buChar char="•"/>
            </a:pPr>
            <a:r>
              <a:rPr lang="en-US" sz="2400" dirty="0" smtClean="0"/>
              <a:t>Eradication of pest </a:t>
            </a:r>
            <a:r>
              <a:rPr lang="en-US" sz="2400" dirty="0" smtClean="0"/>
              <a:t>species; </a:t>
            </a:r>
            <a:r>
              <a:rPr lang="en-US" sz="2400" dirty="0" smtClean="0"/>
              <a:t>e.g. through quarantine from protected stock.</a:t>
            </a:r>
          </a:p>
          <a:p>
            <a:pPr>
              <a:lnSpc>
                <a:spcPct val="100000"/>
              </a:lnSpc>
              <a:buFont typeface="Arial" pitchFamily="34" charset="0"/>
              <a:buChar char="•"/>
            </a:pPr>
            <a:r>
              <a:rPr lang="en-US" sz="2400" dirty="0" smtClean="0"/>
              <a:t>Reintroduce native </a:t>
            </a:r>
            <a:r>
              <a:rPr lang="en-US" sz="2400" dirty="0" smtClean="0"/>
              <a:t>species; </a:t>
            </a:r>
            <a:r>
              <a:rPr lang="en-US" sz="2400" dirty="0" smtClean="0"/>
              <a:t>i.e. restocking in captivity</a:t>
            </a:r>
            <a:r>
              <a:rPr lang="en-US" sz="2400" dirty="0"/>
              <a:t>.</a:t>
            </a:r>
            <a:endParaRPr lang="en-US" sz="2400" dirty="0" smtClean="0"/>
          </a:p>
          <a:p>
            <a:endParaRPr lang="en-US" sz="2000"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52400" y="152400"/>
            <a:ext cx="4495800" cy="457200"/>
          </a:xfrm>
        </p:spPr>
        <p:txBody>
          <a:bodyPr/>
          <a:lstStyle/>
          <a:p>
            <a:pPr eaLnBrk="1" hangingPunct="1"/>
            <a:r>
              <a:rPr lang="en-US" sz="2800" b="1" dirty="0" smtClean="0">
                <a:solidFill>
                  <a:schemeClr val="bg1"/>
                </a:solidFill>
                <a:cs typeface="Arial" charset="0"/>
              </a:rPr>
              <a:t>What is a population?</a:t>
            </a:r>
          </a:p>
        </p:txBody>
      </p:sp>
      <p:sp>
        <p:nvSpPr>
          <p:cNvPr id="5" name="TextBox 4"/>
          <p:cNvSpPr txBox="1"/>
          <p:nvPr/>
        </p:nvSpPr>
        <p:spPr>
          <a:xfrm>
            <a:off x="457200" y="1143000"/>
            <a:ext cx="8534400" cy="3785652"/>
          </a:xfrm>
          <a:prstGeom prst="rect">
            <a:avLst/>
          </a:prstGeom>
          <a:noFill/>
        </p:spPr>
        <p:txBody>
          <a:bodyPr wrap="square" rtlCol="0">
            <a:spAutoFit/>
          </a:bodyPr>
          <a:lstStyle/>
          <a:p>
            <a:r>
              <a:rPr lang="en-US" sz="3600" b="1" dirty="0" smtClean="0"/>
              <a:t>Populations in unstable </a:t>
            </a:r>
            <a:r>
              <a:rPr lang="en-US" sz="3600" b="1" dirty="0" smtClean="0"/>
              <a:t>environments</a:t>
            </a:r>
          </a:p>
          <a:p>
            <a:endParaRPr lang="en-US" sz="3600" b="1" dirty="0" smtClean="0"/>
          </a:p>
          <a:p>
            <a:pPr indent="457200">
              <a:buFont typeface="Arial" pitchFamily="34" charset="0"/>
              <a:buChar char="•"/>
            </a:pPr>
            <a:r>
              <a:rPr lang="en-US" sz="2800" dirty="0" smtClean="0"/>
              <a:t>r-selected </a:t>
            </a:r>
            <a:r>
              <a:rPr lang="en-US" sz="2800" dirty="0" smtClean="0"/>
              <a:t>species are early </a:t>
            </a:r>
            <a:r>
              <a:rPr lang="en-US" sz="2800" dirty="0" err="1" smtClean="0"/>
              <a:t>colonisers</a:t>
            </a:r>
            <a:r>
              <a:rPr lang="en-US" sz="2800" dirty="0" smtClean="0"/>
              <a:t> in </a:t>
            </a:r>
          </a:p>
          <a:p>
            <a:pPr indent="457200"/>
            <a:r>
              <a:rPr lang="en-US" sz="2800" dirty="0" smtClean="0"/>
              <a:t>disturbed </a:t>
            </a:r>
            <a:r>
              <a:rPr lang="en-US" sz="2800" dirty="0" smtClean="0"/>
              <a:t>environments.</a:t>
            </a:r>
            <a:endParaRPr lang="en-US" sz="2800" dirty="0" smtClean="0"/>
          </a:p>
          <a:p>
            <a:pPr marL="457200" indent="-457200">
              <a:buFont typeface="Arial" panose="020B0604020202020204" pitchFamily="34" charset="0"/>
              <a:buChar char="•"/>
            </a:pPr>
            <a:r>
              <a:rPr lang="en-US" sz="2800" dirty="0" smtClean="0"/>
              <a:t>As they fill the previously open spaces, they change the abiotic and biotic conditions of the environment and are soon overtaken by competitors. </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52400" y="152400"/>
            <a:ext cx="5334000" cy="457200"/>
          </a:xfrm>
        </p:spPr>
        <p:txBody>
          <a:bodyPr/>
          <a:lstStyle/>
          <a:p>
            <a:pPr eaLnBrk="1" hangingPunct="1"/>
            <a:r>
              <a:rPr lang="en-AU" sz="2800" b="1" dirty="0" smtClean="0">
                <a:solidFill>
                  <a:schemeClr val="bg1"/>
                </a:solidFill>
              </a:rPr>
              <a:t>What is a population?</a:t>
            </a:r>
            <a:endParaRPr lang="en-US" sz="2800" b="1" dirty="0" smtClean="0">
              <a:solidFill>
                <a:schemeClr val="bg1"/>
              </a:solidFill>
              <a:cs typeface="Arial" charset="0"/>
            </a:endParaRPr>
          </a:p>
        </p:txBody>
      </p:sp>
      <p:sp>
        <p:nvSpPr>
          <p:cNvPr id="5" name="TextBox 4"/>
          <p:cNvSpPr txBox="1"/>
          <p:nvPr/>
        </p:nvSpPr>
        <p:spPr>
          <a:xfrm>
            <a:off x="685800" y="1066800"/>
            <a:ext cx="7981672" cy="3662541"/>
          </a:xfrm>
          <a:prstGeom prst="rect">
            <a:avLst/>
          </a:prstGeom>
          <a:noFill/>
        </p:spPr>
        <p:txBody>
          <a:bodyPr wrap="none" rtlCol="0">
            <a:spAutoFit/>
          </a:bodyPr>
          <a:lstStyle/>
          <a:p>
            <a:r>
              <a:rPr lang="en-US" sz="3600" b="1" dirty="0" smtClean="0"/>
              <a:t>Populations in stable environments</a:t>
            </a:r>
          </a:p>
          <a:p>
            <a:pPr marL="457200" indent="-457200">
              <a:buFont typeface="Arial" pitchFamily="34" charset="0"/>
              <a:buChar char="•"/>
            </a:pPr>
            <a:endParaRPr lang="en-US" sz="2800" dirty="0" smtClean="0"/>
          </a:p>
          <a:p>
            <a:pPr marL="457200" indent="-457200">
              <a:buFont typeface="Arial" pitchFamily="34" charset="0"/>
              <a:buChar char="•"/>
            </a:pPr>
            <a:r>
              <a:rPr lang="en-US" sz="2800" dirty="0" smtClean="0"/>
              <a:t>K-selected species</a:t>
            </a:r>
          </a:p>
          <a:p>
            <a:pPr marL="457200" indent="-457200">
              <a:buFont typeface="Arial" pitchFamily="34" charset="0"/>
              <a:buChar char="•"/>
            </a:pPr>
            <a:r>
              <a:rPr lang="en-US" sz="2800" dirty="0" smtClean="0"/>
              <a:t>Larger, longer-lived species dominate</a:t>
            </a:r>
          </a:p>
          <a:p>
            <a:pPr marL="457200" indent="-457200">
              <a:buFont typeface="Arial" pitchFamily="34" charset="0"/>
              <a:buChar char="•"/>
            </a:pPr>
            <a:r>
              <a:rPr lang="en-US" sz="2800" dirty="0" smtClean="0"/>
              <a:t>Fewer offspring</a:t>
            </a:r>
          </a:p>
          <a:p>
            <a:pPr marL="457200" indent="-457200">
              <a:buFont typeface="Arial" pitchFamily="34" charset="0"/>
              <a:buChar char="•"/>
            </a:pPr>
            <a:r>
              <a:rPr lang="en-US" sz="2800" dirty="0" smtClean="0"/>
              <a:t>Outcompete r-selected species </a:t>
            </a:r>
          </a:p>
          <a:p>
            <a:pPr marL="457200" indent="-457200">
              <a:buFont typeface="Arial" pitchFamily="34" charset="0"/>
              <a:buChar char="•"/>
            </a:pPr>
            <a:r>
              <a:rPr lang="en-US" sz="2800" dirty="0" smtClean="0"/>
              <a:t>Close to carrying capacity of environment</a:t>
            </a:r>
          </a:p>
          <a:p>
            <a:endParaRPr lang="en-US" sz="2800" dirty="0"/>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533400" y="1143000"/>
            <a:ext cx="8229600" cy="685800"/>
          </a:xfrm>
        </p:spPr>
        <p:txBody>
          <a:bodyPr/>
          <a:lstStyle/>
          <a:p>
            <a:pPr>
              <a:lnSpc>
                <a:spcPct val="100000"/>
              </a:lnSpc>
            </a:pPr>
            <a:r>
              <a:rPr lang="en-AU" sz="3600" b="1" dirty="0" smtClean="0">
                <a:solidFill>
                  <a:schemeClr val="tx1"/>
                </a:solidFill>
              </a:rPr>
              <a:t>Growth of populations</a:t>
            </a:r>
            <a:r>
              <a:rPr lang="en-US" sz="2400" dirty="0" smtClean="0">
                <a:solidFill>
                  <a:srgbClr val="FF0000"/>
                </a:solidFill>
              </a:rPr>
              <a:t/>
            </a:r>
            <a:br>
              <a:rPr lang="en-US" sz="2400" dirty="0" smtClean="0">
                <a:solidFill>
                  <a:srgbClr val="FF0000"/>
                </a:solidFill>
              </a:rPr>
            </a:br>
            <a:endParaRPr lang="en-AU" dirty="0" smtClean="0"/>
          </a:p>
        </p:txBody>
      </p:sp>
      <p:sp>
        <p:nvSpPr>
          <p:cNvPr id="5" name="Rectangle 4"/>
          <p:cNvSpPr/>
          <p:nvPr/>
        </p:nvSpPr>
        <p:spPr>
          <a:xfrm>
            <a:off x="152400" y="164068"/>
            <a:ext cx="4120039" cy="523220"/>
          </a:xfrm>
          <a:prstGeom prst="rect">
            <a:avLst/>
          </a:prstGeom>
        </p:spPr>
        <p:txBody>
          <a:bodyPr wrap="none">
            <a:spAutoFit/>
          </a:bodyPr>
          <a:lstStyle/>
          <a:p>
            <a:r>
              <a:rPr lang="en-AU" sz="2800" b="1" dirty="0" smtClean="0">
                <a:solidFill>
                  <a:schemeClr val="bg1"/>
                </a:solidFill>
              </a:rPr>
              <a:t>Measuring populations</a:t>
            </a:r>
            <a:endParaRPr lang="en-US" sz="2800" b="1" dirty="0"/>
          </a:p>
        </p:txBody>
      </p:sp>
      <p:sp>
        <p:nvSpPr>
          <p:cNvPr id="6" name="TextBox 5"/>
          <p:cNvSpPr txBox="1"/>
          <p:nvPr/>
        </p:nvSpPr>
        <p:spPr>
          <a:xfrm>
            <a:off x="609600" y="1752600"/>
            <a:ext cx="8305800" cy="2092881"/>
          </a:xfrm>
          <a:prstGeom prst="rect">
            <a:avLst/>
          </a:prstGeom>
          <a:noFill/>
        </p:spPr>
        <p:txBody>
          <a:bodyPr wrap="square" rtlCol="0">
            <a:spAutoFit/>
          </a:bodyPr>
          <a:lstStyle/>
          <a:p>
            <a:pPr marL="457200" indent="-457200">
              <a:buFont typeface="Arial" pitchFamily="34" charset="0"/>
              <a:buChar char="•"/>
            </a:pPr>
            <a:r>
              <a:rPr lang="en-US" sz="2800" b="1" dirty="0" smtClean="0"/>
              <a:t>Open ecosystem: </a:t>
            </a:r>
            <a:r>
              <a:rPr lang="en-US" sz="2800" dirty="0" smtClean="0"/>
              <a:t>migration occurs freely</a:t>
            </a:r>
          </a:p>
          <a:p>
            <a:pPr marL="457200" indent="-457200"/>
            <a:r>
              <a:rPr lang="en-US" sz="2800" dirty="0" smtClean="0"/>
              <a:t>	in response to environmental changes</a:t>
            </a:r>
          </a:p>
          <a:p>
            <a:pPr marL="457200" indent="-457200">
              <a:buFont typeface="Arial" pitchFamily="34" charset="0"/>
              <a:buChar char="•"/>
            </a:pPr>
            <a:r>
              <a:rPr lang="en-US" sz="2800" b="1" dirty="0" smtClean="0"/>
              <a:t>Closed ecosystem: </a:t>
            </a:r>
            <a:r>
              <a:rPr lang="en-US" sz="2800" dirty="0" smtClean="0"/>
              <a:t>migration does not occur, but births and deaths still impact population size</a:t>
            </a:r>
          </a:p>
          <a:p>
            <a:endParaRPr lang="en-US" dirty="0"/>
          </a:p>
        </p:txBody>
      </p:sp>
      <p:sp>
        <p:nvSpPr>
          <p:cNvPr id="7" name="Rectangle 6"/>
          <p:cNvSpPr/>
          <p:nvPr/>
        </p:nvSpPr>
        <p:spPr>
          <a:xfrm>
            <a:off x="381000" y="4572000"/>
            <a:ext cx="8382000" cy="646331"/>
          </a:xfrm>
          <a:prstGeom prst="rect">
            <a:avLst/>
          </a:prstGeom>
        </p:spPr>
        <p:txBody>
          <a:bodyPr wrap="square">
            <a:spAutoFit/>
          </a:bodyPr>
          <a:lstStyle/>
          <a:p>
            <a:r>
              <a:rPr lang="en-US" dirty="0" smtClean="0"/>
              <a:t>Pop growth rate = (birth rate + immigration rate) - (death rate + emigration rate)</a:t>
            </a:r>
          </a:p>
          <a:p>
            <a:pPr algn="ctr"/>
            <a:r>
              <a:rPr lang="en-US" dirty="0" smtClean="0"/>
              <a:t>= (</a:t>
            </a:r>
            <a:r>
              <a:rPr lang="en-US" i="1" dirty="0" err="1" smtClean="0"/>
              <a:t>br</a:t>
            </a:r>
            <a:r>
              <a:rPr lang="en-US" i="1" dirty="0" smtClean="0"/>
              <a:t> + </a:t>
            </a:r>
            <a:r>
              <a:rPr lang="en-US" i="1" dirty="0" err="1" smtClean="0"/>
              <a:t>ir</a:t>
            </a:r>
            <a:r>
              <a:rPr lang="en-US" i="1" dirty="0" smtClean="0"/>
              <a:t>) - (</a:t>
            </a:r>
            <a:r>
              <a:rPr lang="en-US" i="1" dirty="0" err="1" smtClean="0"/>
              <a:t>dr</a:t>
            </a:r>
            <a:r>
              <a:rPr lang="en-US" i="1" dirty="0" smtClean="0"/>
              <a:t> + </a:t>
            </a:r>
            <a:r>
              <a:rPr lang="en-US" i="1" dirty="0" err="1" smtClean="0"/>
              <a:t>er</a:t>
            </a:r>
            <a:r>
              <a:rPr lang="en-US" i="1" dirty="0" smtClean="0"/>
              <a:t>)</a:t>
            </a:r>
            <a:endParaRPr lang="en-US" dirty="0"/>
          </a:p>
        </p:txBody>
      </p:sp>
      <p:sp>
        <p:nvSpPr>
          <p:cNvPr id="8" name="Rectangle 7"/>
          <p:cNvSpPr/>
          <p:nvPr/>
        </p:nvSpPr>
        <p:spPr bwMode="auto">
          <a:xfrm>
            <a:off x="228600" y="4343400"/>
            <a:ext cx="8458200" cy="1219200"/>
          </a:xfrm>
          <a:prstGeom prst="rect">
            <a:avLst/>
          </a:prstGeom>
          <a:noFill/>
          <a:ln w="19050" cap="flat" cmpd="sng" algn="ctr">
            <a:solidFill>
              <a:schemeClr val="accent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AU" sz="3600" b="1" dirty="0" smtClean="0">
                <a:solidFill>
                  <a:schemeClr val="tx1"/>
                </a:solidFill>
              </a:rPr>
              <a:t>Determining growth</a:t>
            </a:r>
          </a:p>
        </p:txBody>
      </p:sp>
      <p:sp>
        <p:nvSpPr>
          <p:cNvPr id="5" name="Rectangle 4"/>
          <p:cNvSpPr/>
          <p:nvPr/>
        </p:nvSpPr>
        <p:spPr>
          <a:xfrm>
            <a:off x="152400" y="164068"/>
            <a:ext cx="4120039" cy="523220"/>
          </a:xfrm>
          <a:prstGeom prst="rect">
            <a:avLst/>
          </a:prstGeom>
        </p:spPr>
        <p:txBody>
          <a:bodyPr wrap="none">
            <a:spAutoFit/>
          </a:bodyPr>
          <a:lstStyle/>
          <a:p>
            <a:r>
              <a:rPr lang="en-AU" sz="2800" b="1" dirty="0" smtClean="0">
                <a:solidFill>
                  <a:schemeClr val="bg1"/>
                </a:solidFill>
              </a:rPr>
              <a:t>Measuring populations</a:t>
            </a:r>
            <a:endParaRPr lang="en-US" sz="2800" b="1" dirty="0"/>
          </a:p>
        </p:txBody>
      </p:sp>
      <p:pic>
        <p:nvPicPr>
          <p:cNvPr id="4" name="Picture 3"/>
          <p:cNvPicPr>
            <a:picLocks noChangeAspect="1"/>
          </p:cNvPicPr>
          <p:nvPr/>
        </p:nvPicPr>
        <p:blipFill rotWithShape="1">
          <a:blip r:embed="rId3"/>
          <a:srcRect t="6480"/>
          <a:stretch/>
        </p:blipFill>
        <p:spPr>
          <a:xfrm>
            <a:off x="0" y="1676400"/>
            <a:ext cx="9067800" cy="4399009"/>
          </a:xfrm>
          <a:prstGeom prst="rect">
            <a:avLst/>
          </a:prstGeom>
        </p:spPr>
      </p:pic>
      <p:pic>
        <p:nvPicPr>
          <p:cNvPr id="2" name="Picture 1"/>
          <p:cNvPicPr>
            <a:picLocks noChangeAspect="1"/>
          </p:cNvPicPr>
          <p:nvPr/>
        </p:nvPicPr>
        <p:blipFill>
          <a:blip r:embed="rId4"/>
          <a:stretch>
            <a:fillRect/>
          </a:stretch>
        </p:blipFill>
        <p:spPr>
          <a:xfrm>
            <a:off x="7145383" y="937025"/>
            <a:ext cx="1905000" cy="489639"/>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a:lnSpc>
                <a:spcPct val="100000"/>
              </a:lnSpc>
            </a:pPr>
            <a:r>
              <a:rPr lang="en-AU" sz="3600" b="1" dirty="0" smtClean="0">
                <a:solidFill>
                  <a:schemeClr val="tx1"/>
                </a:solidFill>
              </a:rPr>
              <a:t>Measuring distribution</a:t>
            </a:r>
          </a:p>
        </p:txBody>
      </p:sp>
      <p:sp>
        <p:nvSpPr>
          <p:cNvPr id="6" name="Rectangle 5"/>
          <p:cNvSpPr/>
          <p:nvPr/>
        </p:nvSpPr>
        <p:spPr>
          <a:xfrm>
            <a:off x="152400" y="164068"/>
            <a:ext cx="4120039" cy="523220"/>
          </a:xfrm>
          <a:prstGeom prst="rect">
            <a:avLst/>
          </a:prstGeom>
        </p:spPr>
        <p:txBody>
          <a:bodyPr wrap="none">
            <a:spAutoFit/>
          </a:bodyPr>
          <a:lstStyle/>
          <a:p>
            <a:r>
              <a:rPr lang="en-AU" sz="2800" b="1" dirty="0" smtClean="0">
                <a:solidFill>
                  <a:schemeClr val="bg1"/>
                </a:solidFill>
              </a:rPr>
              <a:t>Measuring populations</a:t>
            </a:r>
            <a:endParaRPr lang="en-US" sz="2800" b="1" dirty="0"/>
          </a:p>
        </p:txBody>
      </p:sp>
      <p:sp>
        <p:nvSpPr>
          <p:cNvPr id="8" name="TextBox 7"/>
          <p:cNvSpPr txBox="1"/>
          <p:nvPr/>
        </p:nvSpPr>
        <p:spPr>
          <a:xfrm>
            <a:off x="685800" y="6139747"/>
            <a:ext cx="6553200" cy="369332"/>
          </a:xfrm>
          <a:prstGeom prst="rect">
            <a:avLst/>
          </a:prstGeom>
          <a:noFill/>
        </p:spPr>
        <p:txBody>
          <a:bodyPr wrap="square" rtlCol="0">
            <a:spAutoFit/>
          </a:bodyPr>
          <a:lstStyle/>
          <a:p>
            <a:r>
              <a:rPr lang="en-US" b="1" dirty="0" smtClean="0"/>
              <a:t>Figure 5.4 </a:t>
            </a:r>
            <a:r>
              <a:rPr lang="en-US" dirty="0" smtClean="0"/>
              <a:t>Distribution patterns: clumped, uniform and random</a:t>
            </a:r>
            <a:endParaRPr lang="en-US" dirty="0"/>
          </a:p>
        </p:txBody>
      </p:sp>
      <p:pic>
        <p:nvPicPr>
          <p:cNvPr id="2" name="Picture 1"/>
          <p:cNvPicPr>
            <a:picLocks noChangeAspect="1"/>
          </p:cNvPicPr>
          <p:nvPr/>
        </p:nvPicPr>
        <p:blipFill>
          <a:blip r:embed="rId3"/>
          <a:stretch>
            <a:fillRect/>
          </a:stretch>
        </p:blipFill>
        <p:spPr>
          <a:xfrm>
            <a:off x="533400" y="1598613"/>
            <a:ext cx="8153400" cy="4541134"/>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a:lnSpc>
                <a:spcPct val="100000"/>
              </a:lnSpc>
            </a:pPr>
            <a:r>
              <a:rPr lang="en-AU" sz="3600" b="1" dirty="0" smtClean="0">
                <a:solidFill>
                  <a:schemeClr val="tx1"/>
                </a:solidFill>
              </a:rPr>
              <a:t>Measuring abundance</a:t>
            </a:r>
          </a:p>
        </p:txBody>
      </p:sp>
      <p:sp>
        <p:nvSpPr>
          <p:cNvPr id="9219" name="Content Placeholder 2"/>
          <p:cNvSpPr>
            <a:spLocks noGrp="1"/>
          </p:cNvSpPr>
          <p:nvPr>
            <p:ph idx="1"/>
          </p:nvPr>
        </p:nvSpPr>
        <p:spPr/>
        <p:txBody>
          <a:bodyPr/>
          <a:lstStyle/>
          <a:p>
            <a:pPr>
              <a:buFont typeface="Arial" pitchFamily="34" charset="0"/>
              <a:buChar char="•"/>
            </a:pPr>
            <a:r>
              <a:rPr lang="en-AU" sz="2800" dirty="0" smtClean="0"/>
              <a:t>Direct observation</a:t>
            </a:r>
          </a:p>
          <a:p>
            <a:pPr marL="0" indent="0"/>
            <a:r>
              <a:rPr lang="en-AU" sz="2000" dirty="0" smtClean="0"/>
              <a:t>Direct observation involves:</a:t>
            </a:r>
            <a:r>
              <a:rPr lang="en-AU" sz="2800" dirty="0" smtClean="0"/>
              <a:t> </a:t>
            </a:r>
          </a:p>
          <a:p>
            <a:pPr>
              <a:buFont typeface="Arial" pitchFamily="34" charset="0"/>
              <a:buChar char="•"/>
            </a:pPr>
            <a:r>
              <a:rPr lang="en-AU" sz="2000" dirty="0" smtClean="0"/>
              <a:t>Sighting, or</a:t>
            </a:r>
          </a:p>
          <a:p>
            <a:pPr>
              <a:buFont typeface="Arial" pitchFamily="34" charset="0"/>
              <a:buChar char="•"/>
            </a:pPr>
            <a:r>
              <a:rPr lang="en-AU" sz="2000" dirty="0" smtClean="0"/>
              <a:t>Counting, or</a:t>
            </a:r>
            <a:endParaRPr lang="en-AU" sz="2000" dirty="0"/>
          </a:p>
          <a:p>
            <a:pPr>
              <a:buFont typeface="Arial" pitchFamily="34" charset="0"/>
              <a:buChar char="•"/>
            </a:pPr>
            <a:r>
              <a:rPr lang="en-AU" sz="2000" dirty="0"/>
              <a:t>s</a:t>
            </a:r>
            <a:r>
              <a:rPr lang="en-AU" sz="2000" dirty="0" smtClean="0"/>
              <a:t>ampling a population</a:t>
            </a:r>
          </a:p>
          <a:p>
            <a:pPr>
              <a:buFont typeface="Arial" pitchFamily="34" charset="0"/>
              <a:buChar char="•"/>
            </a:pPr>
            <a:r>
              <a:rPr lang="en-AU" sz="2800" dirty="0" smtClean="0"/>
              <a:t>Quadrats </a:t>
            </a:r>
            <a:endParaRPr lang="en-AU" sz="2000" dirty="0" smtClean="0"/>
          </a:p>
          <a:p>
            <a:pPr marL="0" indent="0"/>
            <a:r>
              <a:rPr lang="en-AU" sz="2000" dirty="0" smtClean="0"/>
              <a:t>For each quadrat:</a:t>
            </a:r>
            <a:endParaRPr lang="en-AU" sz="2800" dirty="0" smtClean="0"/>
          </a:p>
          <a:p>
            <a:pPr>
              <a:buFont typeface="Arial" pitchFamily="34" charset="0"/>
              <a:buChar char="•"/>
            </a:pPr>
            <a:r>
              <a:rPr lang="en-AU" sz="2000" dirty="0" smtClean="0"/>
              <a:t>the </a:t>
            </a:r>
            <a:r>
              <a:rPr lang="en-AU" sz="2000" dirty="0"/>
              <a:t>number of individuals of each species is counted and recorded, or</a:t>
            </a:r>
          </a:p>
          <a:p>
            <a:r>
              <a:rPr lang="en-AU" sz="2000" dirty="0" smtClean="0"/>
              <a:t>• 	the </a:t>
            </a:r>
            <a:r>
              <a:rPr lang="en-AU" sz="2000" dirty="0"/>
              <a:t>relative numbers of each species is estimated using a scale from abundant (3) to absent (0), or</a:t>
            </a:r>
          </a:p>
          <a:p>
            <a:r>
              <a:rPr lang="en-AU" sz="2000" dirty="0" smtClean="0"/>
              <a:t>• 	percentage </a:t>
            </a:r>
            <a:r>
              <a:rPr lang="en-AU" sz="2000" dirty="0"/>
              <a:t>cover is estimated, and</a:t>
            </a:r>
          </a:p>
          <a:p>
            <a:r>
              <a:rPr lang="en-AU" sz="2000" dirty="0" smtClean="0"/>
              <a:t>• 	the </a:t>
            </a:r>
            <a:r>
              <a:rPr lang="en-AU" sz="2000" dirty="0"/>
              <a:t>totals of the quadrats are averaged.</a:t>
            </a:r>
            <a:endParaRPr lang="en-AU" sz="2400" dirty="0" smtClean="0"/>
          </a:p>
        </p:txBody>
      </p:sp>
      <p:sp>
        <p:nvSpPr>
          <p:cNvPr id="6" name="Rectangle 5"/>
          <p:cNvSpPr/>
          <p:nvPr/>
        </p:nvSpPr>
        <p:spPr>
          <a:xfrm>
            <a:off x="152400" y="164068"/>
            <a:ext cx="4120039" cy="523220"/>
          </a:xfrm>
          <a:prstGeom prst="rect">
            <a:avLst/>
          </a:prstGeom>
        </p:spPr>
        <p:txBody>
          <a:bodyPr wrap="none">
            <a:spAutoFit/>
          </a:bodyPr>
          <a:lstStyle/>
          <a:p>
            <a:r>
              <a:rPr lang="en-AU" sz="2800" b="1" dirty="0" smtClean="0">
                <a:solidFill>
                  <a:schemeClr val="bg1"/>
                </a:solidFill>
              </a:rPr>
              <a:t>Measuring populations</a:t>
            </a:r>
            <a:endParaRPr lang="en-US" sz="2800" b="1" dirty="0"/>
          </a:p>
        </p:txBody>
      </p:sp>
      <p:pic>
        <p:nvPicPr>
          <p:cNvPr id="2" name="Picture 1"/>
          <p:cNvPicPr>
            <a:picLocks noChangeAspect="1"/>
          </p:cNvPicPr>
          <p:nvPr/>
        </p:nvPicPr>
        <p:blipFill>
          <a:blip r:embed="rId3"/>
          <a:stretch>
            <a:fillRect/>
          </a:stretch>
        </p:blipFill>
        <p:spPr>
          <a:xfrm>
            <a:off x="4272439" y="1726474"/>
            <a:ext cx="4541176" cy="2747962"/>
          </a:xfrm>
          <a:prstGeom prst="rect">
            <a:avLst/>
          </a:prstGeom>
        </p:spPr>
      </p:pic>
      <p:pic>
        <p:nvPicPr>
          <p:cNvPr id="3" name="Picture 2"/>
          <p:cNvPicPr>
            <a:picLocks noChangeAspect="1"/>
          </p:cNvPicPr>
          <p:nvPr/>
        </p:nvPicPr>
        <p:blipFill>
          <a:blip r:embed="rId4"/>
          <a:stretch>
            <a:fillRect/>
          </a:stretch>
        </p:blipFill>
        <p:spPr>
          <a:xfrm>
            <a:off x="7315200" y="1061254"/>
            <a:ext cx="1638300" cy="730934"/>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81000" y="725184"/>
            <a:ext cx="8229600" cy="685800"/>
          </a:xfrm>
        </p:spPr>
        <p:txBody>
          <a:bodyPr/>
          <a:lstStyle/>
          <a:p>
            <a:pPr>
              <a:lnSpc>
                <a:spcPct val="100000"/>
              </a:lnSpc>
            </a:pPr>
            <a:r>
              <a:rPr lang="en-AU" sz="3600" b="1" dirty="0" smtClean="0">
                <a:solidFill>
                  <a:schemeClr val="tx1"/>
                </a:solidFill>
              </a:rPr>
              <a:t>Measuring abundance</a:t>
            </a:r>
          </a:p>
        </p:txBody>
      </p:sp>
      <p:sp>
        <p:nvSpPr>
          <p:cNvPr id="9219" name="Content Placeholder 2"/>
          <p:cNvSpPr>
            <a:spLocks noGrp="1"/>
          </p:cNvSpPr>
          <p:nvPr>
            <p:ph idx="1"/>
          </p:nvPr>
        </p:nvSpPr>
        <p:spPr>
          <a:xfrm>
            <a:off x="474617" y="1521134"/>
            <a:ext cx="8649789" cy="4114800"/>
          </a:xfrm>
        </p:spPr>
        <p:txBody>
          <a:bodyPr/>
          <a:lstStyle/>
          <a:p>
            <a:pPr>
              <a:buFont typeface="Arial" pitchFamily="34" charset="0"/>
              <a:buChar char="•"/>
            </a:pPr>
            <a:r>
              <a:rPr lang="en-AU" sz="2800" dirty="0" smtClean="0"/>
              <a:t>Transect </a:t>
            </a:r>
          </a:p>
          <a:p>
            <a:pPr marL="0" indent="0"/>
            <a:r>
              <a:rPr lang="en-AU" sz="2000" dirty="0" smtClean="0"/>
              <a:t>A transect is a line drawn through a community and the information gathered is used to determine the distribution of species within that community.</a:t>
            </a:r>
            <a:endParaRPr lang="en-AU" sz="2400" dirty="0" smtClean="0"/>
          </a:p>
        </p:txBody>
      </p:sp>
      <p:sp>
        <p:nvSpPr>
          <p:cNvPr id="6" name="Rectangle 5"/>
          <p:cNvSpPr/>
          <p:nvPr/>
        </p:nvSpPr>
        <p:spPr>
          <a:xfrm>
            <a:off x="152400" y="164068"/>
            <a:ext cx="4120039" cy="523220"/>
          </a:xfrm>
          <a:prstGeom prst="rect">
            <a:avLst/>
          </a:prstGeom>
        </p:spPr>
        <p:txBody>
          <a:bodyPr wrap="none">
            <a:spAutoFit/>
          </a:bodyPr>
          <a:lstStyle/>
          <a:p>
            <a:r>
              <a:rPr lang="en-AU" sz="2800" b="1" dirty="0" smtClean="0">
                <a:solidFill>
                  <a:schemeClr val="bg1"/>
                </a:solidFill>
              </a:rPr>
              <a:t>Measuring populations</a:t>
            </a:r>
            <a:endParaRPr lang="en-US" sz="2800" b="1" dirty="0"/>
          </a:p>
        </p:txBody>
      </p:sp>
      <p:pic>
        <p:nvPicPr>
          <p:cNvPr id="2" name="Picture 1"/>
          <p:cNvPicPr>
            <a:picLocks noChangeAspect="1"/>
          </p:cNvPicPr>
          <p:nvPr/>
        </p:nvPicPr>
        <p:blipFill rotWithShape="1">
          <a:blip r:embed="rId3"/>
          <a:srcRect t="2006" r="1814" b="1761"/>
          <a:stretch/>
        </p:blipFill>
        <p:spPr>
          <a:xfrm>
            <a:off x="34834" y="2743200"/>
            <a:ext cx="7694023" cy="3698867"/>
          </a:xfrm>
          <a:prstGeom prst="rect">
            <a:avLst/>
          </a:prstGeom>
        </p:spPr>
      </p:pic>
      <p:sp>
        <p:nvSpPr>
          <p:cNvPr id="5" name="TextBox 4"/>
          <p:cNvSpPr txBox="1"/>
          <p:nvPr/>
        </p:nvSpPr>
        <p:spPr>
          <a:xfrm>
            <a:off x="685800" y="6324600"/>
            <a:ext cx="8305800" cy="369332"/>
          </a:xfrm>
          <a:prstGeom prst="rect">
            <a:avLst/>
          </a:prstGeom>
          <a:noFill/>
        </p:spPr>
        <p:txBody>
          <a:bodyPr wrap="square" rtlCol="0">
            <a:spAutoFit/>
          </a:bodyPr>
          <a:lstStyle/>
          <a:p>
            <a:r>
              <a:rPr lang="en-US" b="1" dirty="0" smtClean="0"/>
              <a:t>Figure 5.6 </a:t>
            </a:r>
            <a:r>
              <a:rPr lang="en-US" dirty="0" smtClean="0"/>
              <a:t>Transect profile of a marine rock platform</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
      <a:dk1>
        <a:srgbClr val="000000"/>
      </a:dk1>
      <a:lt1>
        <a:srgbClr val="FFFFFF"/>
      </a:lt1>
      <a:dk2>
        <a:srgbClr val="B2DCEE"/>
      </a:dk2>
      <a:lt2>
        <a:srgbClr val="80C4E2"/>
      </a:lt2>
      <a:accent1>
        <a:srgbClr val="013658"/>
      </a:accent1>
      <a:accent2>
        <a:srgbClr val="0C5C92"/>
      </a:accent2>
      <a:accent3>
        <a:srgbClr val="FFFFFF"/>
      </a:accent3>
      <a:accent4>
        <a:srgbClr val="000000"/>
      </a:accent4>
      <a:accent5>
        <a:srgbClr val="AAAEB4"/>
      </a:accent5>
      <a:accent6>
        <a:srgbClr val="0A5384"/>
      </a:accent6>
      <a:hlink>
        <a:srgbClr val="0089C5"/>
      </a:hlink>
      <a:folHlink>
        <a:srgbClr val="4CACD6"/>
      </a:folHlink>
    </a:clrScheme>
    <a:fontScheme name="CL_PowerPoint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_PowerPoin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L_PowerPoin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L_PowerPoin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L_PowerPoin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L_PowerPoin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L_PowerPoin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L_PowerPoint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L_PowerPoin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L_PowerPoin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L_PowerPoin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L_PowerPoin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L_PowerPoin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6084</TotalTime>
  <Words>2862</Words>
  <Application>Microsoft Office PowerPoint</Application>
  <PresentationFormat>On-screen Show (4:3)</PresentationFormat>
  <Paragraphs>174</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Wingdings</vt:lpstr>
      <vt:lpstr>Theme1</vt:lpstr>
      <vt:lpstr>Chapter 5: Population dynamics</vt:lpstr>
      <vt:lpstr>What is a population?</vt:lpstr>
      <vt:lpstr>What is a population?</vt:lpstr>
      <vt:lpstr>What is a population?</vt:lpstr>
      <vt:lpstr>Growth of populations </vt:lpstr>
      <vt:lpstr>Determining growth</vt:lpstr>
      <vt:lpstr>Measuring distribution</vt:lpstr>
      <vt:lpstr>Measuring abundance</vt:lpstr>
      <vt:lpstr>Measuring abundance</vt:lpstr>
      <vt:lpstr>Measuring abundance</vt:lpstr>
      <vt:lpstr>Measuring abundance</vt:lpstr>
      <vt:lpstr>Population density</vt:lpstr>
      <vt:lpstr>Population growth</vt:lpstr>
      <vt:lpstr>Population growth</vt:lpstr>
      <vt:lpstr>Population growth</vt:lpstr>
      <vt:lpstr>Population growth</vt:lpstr>
      <vt:lpstr>Controlling populations</vt:lpstr>
      <vt:lpstr>Controlling populations</vt:lpstr>
      <vt:lpstr>Controlling populations</vt:lpstr>
      <vt:lpstr>Reintroducing populations</vt:lpstr>
    </vt:vector>
  </TitlesOfParts>
  <Company>Cengage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PTM: Goal Setting</dc:title>
  <dc:creator>Stephen Bird</dc:creator>
  <cp:lastModifiedBy>Robinson, Kelly</cp:lastModifiedBy>
  <cp:revision>474</cp:revision>
  <dcterms:created xsi:type="dcterms:W3CDTF">2009-07-02T12:34:17Z</dcterms:created>
  <dcterms:modified xsi:type="dcterms:W3CDTF">2015-03-19T23:07:15Z</dcterms:modified>
</cp:coreProperties>
</file>